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sldIdLst>
    <p:sldId id="1484" r:id="rId2"/>
    <p:sldId id="1480" r:id="rId3"/>
    <p:sldId id="1494" r:id="rId4"/>
    <p:sldId id="1735" r:id="rId5"/>
    <p:sldId id="1746" r:id="rId6"/>
    <p:sldId id="1747" r:id="rId7"/>
    <p:sldId id="1748" r:id="rId8"/>
    <p:sldId id="1749" r:id="rId9"/>
    <p:sldId id="1745" r:id="rId10"/>
    <p:sldId id="1751" r:id="rId11"/>
    <p:sldId id="1756" r:id="rId12"/>
    <p:sldId id="1752" r:id="rId13"/>
    <p:sldId id="1772" r:id="rId14"/>
    <p:sldId id="1736" r:id="rId15"/>
    <p:sldId id="1771" r:id="rId16"/>
    <p:sldId id="1762" r:id="rId17"/>
    <p:sldId id="1624" r:id="rId18"/>
    <p:sldId id="1634" r:id="rId19"/>
    <p:sldId id="1764" r:id="rId20"/>
    <p:sldId id="1765" r:id="rId21"/>
    <p:sldId id="1763" r:id="rId22"/>
    <p:sldId id="1358" r:id="rId23"/>
    <p:sldId id="1767" r:id="rId24"/>
    <p:sldId id="1726" r:id="rId25"/>
    <p:sldId id="1768" r:id="rId26"/>
    <p:sldId id="1417" r:id="rId27"/>
    <p:sldId id="1770" r:id="rId28"/>
    <p:sldId id="129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3D2940-1C2F-43BA-B9B8-6D7820454061}">
          <p14:sldIdLst>
            <p14:sldId id="1484"/>
            <p14:sldId id="1480"/>
            <p14:sldId id="1494"/>
            <p14:sldId id="1735"/>
            <p14:sldId id="1746"/>
            <p14:sldId id="1747"/>
            <p14:sldId id="1748"/>
            <p14:sldId id="1749"/>
            <p14:sldId id="1745"/>
            <p14:sldId id="1751"/>
            <p14:sldId id="1756"/>
            <p14:sldId id="1752"/>
            <p14:sldId id="1772"/>
            <p14:sldId id="1736"/>
            <p14:sldId id="1771"/>
            <p14:sldId id="1762"/>
            <p14:sldId id="1624"/>
            <p14:sldId id="1634"/>
            <p14:sldId id="1764"/>
            <p14:sldId id="1765"/>
            <p14:sldId id="1763"/>
            <p14:sldId id="1358"/>
            <p14:sldId id="1767"/>
            <p14:sldId id="1726"/>
            <p14:sldId id="1768"/>
            <p14:sldId id="1417"/>
            <p14:sldId id="1770"/>
            <p14:sldId id="12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2366"/>
    <a:srgbClr val="608F3D"/>
    <a:srgbClr val="A2CF49"/>
    <a:srgbClr val="F4DE3A"/>
    <a:srgbClr val="C1F2E6"/>
    <a:srgbClr val="FCB11C"/>
    <a:srgbClr val="F8C92B"/>
    <a:srgbClr val="F6D130"/>
    <a:srgbClr val="41A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6" autoAdjust="0"/>
    <p:restoredTop sz="94660"/>
  </p:normalViewPr>
  <p:slideViewPr>
    <p:cSldViewPr snapToGrid="0">
      <p:cViewPr varScale="1">
        <p:scale>
          <a:sx n="86" d="100"/>
          <a:sy n="86" d="100"/>
        </p:scale>
        <p:origin x="624"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19C14-D1D9-45E8-9939-7F31FFC60479}" type="doc">
      <dgm:prSet loTypeId="urn:microsoft.com/office/officeart/2009/3/layout/StepUpProcess" loCatId="process" qsTypeId="urn:microsoft.com/office/officeart/2005/8/quickstyle/simple1" qsCatId="simple" csTypeId="urn:microsoft.com/office/officeart/2005/8/colors/accent5_2" csCatId="accent5" phldr="1"/>
      <dgm:spPr/>
      <dgm:t>
        <a:bodyPr/>
        <a:lstStyle/>
        <a:p>
          <a:endParaRPr lang="en-US"/>
        </a:p>
      </dgm:t>
    </dgm:pt>
    <dgm:pt modelId="{92D0FA66-FAAE-47B9-89C0-FD8054E4413E}">
      <dgm:prSet phldrT="[Text]" custT="1"/>
      <dgm:spPr/>
      <dgm:t>
        <a:bodyPr/>
        <a:lstStyle/>
        <a:p>
          <a:pPr algn="just"/>
          <a:r>
            <a:rPr lang="en-US" sz="2800">
              <a:latin typeface="Times New Roman" panose="02020603050405020304" pitchFamily="18" charset="0"/>
              <a:cs typeface="Times New Roman" panose="02020603050405020304" pitchFamily="18" charset="0"/>
            </a:rPr>
            <a:t>Lệnh lặp while – lệnh lặp với số lần lặp không biết trước</a:t>
          </a:r>
        </a:p>
      </dgm:t>
    </dgm:pt>
    <dgm:pt modelId="{E3A0185C-5C62-4B4A-B72F-7EFDB6A3DFB6}" type="parTrans" cxnId="{B8A8EFE1-C9AC-4E4C-9CA8-1467F47D9C47}">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AE3899B9-5D3B-403E-BBB9-2FF3EDA5F6D9}" type="sibTrans" cxnId="{B8A8EFE1-C9AC-4E4C-9CA8-1467F47D9C47}">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C0758064-0ADC-4240-A51C-20F0DCA5F5A9}">
      <dgm:prSet phldrT="[Text]" custT="1"/>
      <dgm:spPr/>
      <dgm:t>
        <a:bodyPr/>
        <a:lstStyle/>
        <a:p>
          <a:pPr algn="just"/>
          <a:r>
            <a:rPr lang="en-US" sz="2800">
              <a:latin typeface="Times New Roman" panose="02020603050405020304" pitchFamily="18" charset="0"/>
              <a:cs typeface="Times New Roman" panose="02020603050405020304" pitchFamily="18" charset="0"/>
            </a:rPr>
            <a:t>Ba cấu trúc lập trình cơ bản: tuần tự, rẽ nhánh và lặp</a:t>
          </a:r>
        </a:p>
      </dgm:t>
    </dgm:pt>
    <dgm:pt modelId="{DEEE8393-A99E-40FB-BDAC-359226783FA2}" type="parTrans" cxnId="{0363C7EC-B8FB-49BD-8902-A343749BAD08}">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0B36C6D9-C9B0-40FA-8F53-1368F20ED4C8}" type="sibTrans" cxnId="{0363C7EC-B8FB-49BD-8902-A343749BAD08}">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CDD47AA1-02A7-4322-85AC-229BF8505998}" type="pres">
      <dgm:prSet presAssocID="{E1F19C14-D1D9-45E8-9939-7F31FFC60479}" presName="rootnode" presStyleCnt="0">
        <dgm:presLayoutVars>
          <dgm:chMax/>
          <dgm:chPref/>
          <dgm:dir/>
          <dgm:animLvl val="lvl"/>
        </dgm:presLayoutVars>
      </dgm:prSet>
      <dgm:spPr/>
    </dgm:pt>
    <dgm:pt modelId="{2F43C92C-4715-43A9-BE90-D047897374E3}" type="pres">
      <dgm:prSet presAssocID="{92D0FA66-FAAE-47B9-89C0-FD8054E4413E}" presName="composite" presStyleCnt="0"/>
      <dgm:spPr/>
    </dgm:pt>
    <dgm:pt modelId="{2ABDC1BA-C956-44D4-9E43-47C370D19C4E}" type="pres">
      <dgm:prSet presAssocID="{92D0FA66-FAAE-47B9-89C0-FD8054E4413E}" presName="LShape" presStyleLbl="alignNode1" presStyleIdx="0" presStyleCnt="3"/>
      <dgm:spPr/>
    </dgm:pt>
    <dgm:pt modelId="{C07BE4C6-2C8A-4FA0-94BC-2C2B52FA58ED}" type="pres">
      <dgm:prSet presAssocID="{92D0FA66-FAAE-47B9-89C0-FD8054E4413E}" presName="ParentText" presStyleLbl="revTx" presStyleIdx="0" presStyleCnt="2">
        <dgm:presLayoutVars>
          <dgm:chMax val="0"/>
          <dgm:chPref val="0"/>
          <dgm:bulletEnabled val="1"/>
        </dgm:presLayoutVars>
      </dgm:prSet>
      <dgm:spPr/>
    </dgm:pt>
    <dgm:pt modelId="{8C62D8DB-0020-4107-8D65-963F6A243FF0}" type="pres">
      <dgm:prSet presAssocID="{92D0FA66-FAAE-47B9-89C0-FD8054E4413E}" presName="Triangle" presStyleLbl="alignNode1" presStyleIdx="1" presStyleCnt="3"/>
      <dgm:spPr/>
    </dgm:pt>
    <dgm:pt modelId="{E5344FDE-AB84-44A1-B57C-FF6037D7B6B5}" type="pres">
      <dgm:prSet presAssocID="{AE3899B9-5D3B-403E-BBB9-2FF3EDA5F6D9}" presName="sibTrans" presStyleCnt="0"/>
      <dgm:spPr/>
    </dgm:pt>
    <dgm:pt modelId="{9482E63B-C8CC-41D7-AC6C-3F11D34C3DFB}" type="pres">
      <dgm:prSet presAssocID="{AE3899B9-5D3B-403E-BBB9-2FF3EDA5F6D9}" presName="space" presStyleCnt="0"/>
      <dgm:spPr/>
    </dgm:pt>
    <dgm:pt modelId="{4868CCEF-7CEA-4D4F-9066-B0555D9C1338}" type="pres">
      <dgm:prSet presAssocID="{C0758064-0ADC-4240-A51C-20F0DCA5F5A9}" presName="composite" presStyleCnt="0"/>
      <dgm:spPr/>
    </dgm:pt>
    <dgm:pt modelId="{8FC629C5-CB52-492C-9470-E1B3BE512EBC}" type="pres">
      <dgm:prSet presAssocID="{C0758064-0ADC-4240-A51C-20F0DCA5F5A9}" presName="LShape" presStyleLbl="alignNode1" presStyleIdx="2" presStyleCnt="3"/>
      <dgm:spPr/>
    </dgm:pt>
    <dgm:pt modelId="{6428CB38-0AF9-4500-8129-63D26CDD9F49}" type="pres">
      <dgm:prSet presAssocID="{C0758064-0ADC-4240-A51C-20F0DCA5F5A9}" presName="ParentText" presStyleLbl="revTx" presStyleIdx="1" presStyleCnt="2">
        <dgm:presLayoutVars>
          <dgm:chMax val="0"/>
          <dgm:chPref val="0"/>
          <dgm:bulletEnabled val="1"/>
        </dgm:presLayoutVars>
      </dgm:prSet>
      <dgm:spPr/>
    </dgm:pt>
  </dgm:ptLst>
  <dgm:cxnLst>
    <dgm:cxn modelId="{FEF57A04-BDBE-4140-997D-1BEEDA07EBEF}" type="presOf" srcId="{92D0FA66-FAAE-47B9-89C0-FD8054E4413E}" destId="{C07BE4C6-2C8A-4FA0-94BC-2C2B52FA58ED}" srcOrd="0" destOrd="0" presId="urn:microsoft.com/office/officeart/2009/3/layout/StepUpProcess"/>
    <dgm:cxn modelId="{4F9BE162-1CE1-42E8-9652-5B5F4A899396}" type="presOf" srcId="{C0758064-0ADC-4240-A51C-20F0DCA5F5A9}" destId="{6428CB38-0AF9-4500-8129-63D26CDD9F49}" srcOrd="0" destOrd="0" presId="urn:microsoft.com/office/officeart/2009/3/layout/StepUpProcess"/>
    <dgm:cxn modelId="{A9F8BCBC-905C-4885-AB45-F2B9171BF74D}" type="presOf" srcId="{E1F19C14-D1D9-45E8-9939-7F31FFC60479}" destId="{CDD47AA1-02A7-4322-85AC-229BF8505998}" srcOrd="0" destOrd="0" presId="urn:microsoft.com/office/officeart/2009/3/layout/StepUpProcess"/>
    <dgm:cxn modelId="{B8A8EFE1-C9AC-4E4C-9CA8-1467F47D9C47}" srcId="{E1F19C14-D1D9-45E8-9939-7F31FFC60479}" destId="{92D0FA66-FAAE-47B9-89C0-FD8054E4413E}" srcOrd="0" destOrd="0" parTransId="{E3A0185C-5C62-4B4A-B72F-7EFDB6A3DFB6}" sibTransId="{AE3899B9-5D3B-403E-BBB9-2FF3EDA5F6D9}"/>
    <dgm:cxn modelId="{0363C7EC-B8FB-49BD-8902-A343749BAD08}" srcId="{E1F19C14-D1D9-45E8-9939-7F31FFC60479}" destId="{C0758064-0ADC-4240-A51C-20F0DCA5F5A9}" srcOrd="1" destOrd="0" parTransId="{DEEE8393-A99E-40FB-BDAC-359226783FA2}" sibTransId="{0B36C6D9-C9B0-40FA-8F53-1368F20ED4C8}"/>
    <dgm:cxn modelId="{E32AD136-23C1-47C2-B4D4-D7F78A8E7D2D}" type="presParOf" srcId="{CDD47AA1-02A7-4322-85AC-229BF8505998}" destId="{2F43C92C-4715-43A9-BE90-D047897374E3}" srcOrd="0" destOrd="0" presId="urn:microsoft.com/office/officeart/2009/3/layout/StepUpProcess"/>
    <dgm:cxn modelId="{092EF8BD-0AB2-46EA-8B6C-8908ACB3D7A3}" type="presParOf" srcId="{2F43C92C-4715-43A9-BE90-D047897374E3}" destId="{2ABDC1BA-C956-44D4-9E43-47C370D19C4E}" srcOrd="0" destOrd="0" presId="urn:microsoft.com/office/officeart/2009/3/layout/StepUpProcess"/>
    <dgm:cxn modelId="{C80C25A2-4BD0-419C-A1B3-E0ABBDBEA327}" type="presParOf" srcId="{2F43C92C-4715-43A9-BE90-D047897374E3}" destId="{C07BE4C6-2C8A-4FA0-94BC-2C2B52FA58ED}" srcOrd="1" destOrd="0" presId="urn:microsoft.com/office/officeart/2009/3/layout/StepUpProcess"/>
    <dgm:cxn modelId="{C8E41E32-4B12-49B5-A884-28BFFE886365}" type="presParOf" srcId="{2F43C92C-4715-43A9-BE90-D047897374E3}" destId="{8C62D8DB-0020-4107-8D65-963F6A243FF0}" srcOrd="2" destOrd="0" presId="urn:microsoft.com/office/officeart/2009/3/layout/StepUpProcess"/>
    <dgm:cxn modelId="{1CC75D51-9DA0-48E5-A9CE-93754C1F245C}" type="presParOf" srcId="{CDD47AA1-02A7-4322-85AC-229BF8505998}" destId="{E5344FDE-AB84-44A1-B57C-FF6037D7B6B5}" srcOrd="1" destOrd="0" presId="urn:microsoft.com/office/officeart/2009/3/layout/StepUpProcess"/>
    <dgm:cxn modelId="{264F9ABA-82A9-4CB1-92D0-AA6A4FE81CA2}" type="presParOf" srcId="{E5344FDE-AB84-44A1-B57C-FF6037D7B6B5}" destId="{9482E63B-C8CC-41D7-AC6C-3F11D34C3DFB}" srcOrd="0" destOrd="0" presId="urn:microsoft.com/office/officeart/2009/3/layout/StepUpProcess"/>
    <dgm:cxn modelId="{75A573EE-5DA9-472B-B258-5B23B0797EEF}" type="presParOf" srcId="{CDD47AA1-02A7-4322-85AC-229BF8505998}" destId="{4868CCEF-7CEA-4D4F-9066-B0555D9C1338}" srcOrd="2" destOrd="0" presId="urn:microsoft.com/office/officeart/2009/3/layout/StepUpProcess"/>
    <dgm:cxn modelId="{4B39854F-B65E-4DFD-AF29-B5230EA4D823}" type="presParOf" srcId="{4868CCEF-7CEA-4D4F-9066-B0555D9C1338}" destId="{8FC629C5-CB52-492C-9470-E1B3BE512EBC}" srcOrd="0" destOrd="0" presId="urn:microsoft.com/office/officeart/2009/3/layout/StepUpProcess"/>
    <dgm:cxn modelId="{1ED0A82E-DDC1-420C-B1A4-4BDCD35341AD}" type="presParOf" srcId="{4868CCEF-7CEA-4D4F-9066-B0555D9C1338}" destId="{6428CB38-0AF9-4500-8129-63D26CDD9F4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DC1BA-C956-44D4-9E43-47C370D19C4E}">
      <dsp:nvSpPr>
        <dsp:cNvPr id="0" name=""/>
        <dsp:cNvSpPr/>
      </dsp:nvSpPr>
      <dsp:spPr>
        <a:xfrm rot="5400000">
          <a:off x="1248850" y="314191"/>
          <a:ext cx="2539113" cy="422502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BE4C6-2C8A-4FA0-94BC-2C2B52FA58ED}">
      <dsp:nvSpPr>
        <dsp:cNvPr id="0" name=""/>
        <dsp:cNvSpPr/>
      </dsp:nvSpPr>
      <dsp:spPr>
        <a:xfrm>
          <a:off x="825009" y="1576564"/>
          <a:ext cx="3814378" cy="3343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Lệnh lặp while – lệnh lặp với số lần lặp không biết trước</a:t>
          </a:r>
        </a:p>
      </dsp:txBody>
      <dsp:txXfrm>
        <a:off x="825009" y="1576564"/>
        <a:ext cx="3814378" cy="3343526"/>
      </dsp:txXfrm>
    </dsp:sp>
    <dsp:sp modelId="{8C62D8DB-0020-4107-8D65-963F6A243FF0}">
      <dsp:nvSpPr>
        <dsp:cNvPr id="0" name=""/>
        <dsp:cNvSpPr/>
      </dsp:nvSpPr>
      <dsp:spPr>
        <a:xfrm>
          <a:off x="3919693" y="3140"/>
          <a:ext cx="719694" cy="71969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629C5-CB52-492C-9470-E1B3BE512EBC}">
      <dsp:nvSpPr>
        <dsp:cNvPr id="0" name=""/>
        <dsp:cNvSpPr/>
      </dsp:nvSpPr>
      <dsp:spPr>
        <a:xfrm rot="5400000">
          <a:off x="5918395" y="-841291"/>
          <a:ext cx="2539113" cy="422502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28CB38-0AF9-4500-8129-63D26CDD9F49}">
      <dsp:nvSpPr>
        <dsp:cNvPr id="0" name=""/>
        <dsp:cNvSpPr/>
      </dsp:nvSpPr>
      <dsp:spPr>
        <a:xfrm>
          <a:off x="5494553" y="421081"/>
          <a:ext cx="3814378" cy="3343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Ba cấu trúc lập trình cơ bản: tuần tự, rẽ nhánh và lặp</a:t>
          </a:r>
        </a:p>
      </dsp:txBody>
      <dsp:txXfrm>
        <a:off x="5494553" y="421081"/>
        <a:ext cx="3814378" cy="334352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01504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50765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7207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0487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899513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E61F6A-6C8D-4C12-97EF-999418BDE4E9}"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61910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E61F6A-6C8D-4C12-97EF-999418BDE4E9}"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18358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49058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78680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1549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82374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61F6A-6C8D-4C12-97EF-999418BDE4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40679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2691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61F6A-6C8D-4C12-97EF-999418BDE4E9}"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7858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61F6A-6C8D-4C12-97EF-999418BDE4E9}"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33546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11070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29332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DE61F6A-6C8D-4C12-97EF-999418BDE4E9}" type="datetimeFigureOut">
              <a:rPr lang="en-US" smtClean="0"/>
              <a:t>9/28/2022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1DBC098-74A2-43F6-80E3-2F78C624353F}" type="slidenum">
              <a:rPr lang="en-US" smtClean="0"/>
              <a:t>‹#›</a:t>
            </a:fld>
            <a:endParaRPr lang="en-US"/>
          </a:p>
        </p:txBody>
      </p:sp>
    </p:spTree>
    <p:extLst>
      <p:ext uri="{BB962C8B-B14F-4D97-AF65-F5344CB8AC3E}">
        <p14:creationId xmlns:p14="http://schemas.microsoft.com/office/powerpoint/2010/main" val="736665600"/>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NUL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40CAE1CD-B447-612A-2959-37A979749B35}"/>
              </a:ext>
            </a:extLst>
          </p:cNvPr>
          <p:cNvSpPr/>
          <p:nvPr/>
        </p:nvSpPr>
        <p:spPr>
          <a:xfrm rot="19881494">
            <a:off x="5816119" y="-675705"/>
            <a:ext cx="7738264" cy="8328577"/>
          </a:xfrm>
          <a:custGeom>
            <a:avLst/>
            <a:gdLst>
              <a:gd name="connsiteX0" fmla="*/ 7738264 w 7738264"/>
              <a:gd name="connsiteY0" fmla="*/ 2309765 h 8328577"/>
              <a:gd name="connsiteX1" fmla="*/ 4451007 w 7738264"/>
              <a:gd name="connsiteY1" fmla="*/ 8328577 h 8328577"/>
              <a:gd name="connsiteX2" fmla="*/ 1 w 7738264"/>
              <a:gd name="connsiteY2" fmla="*/ 5897599 h 8328577"/>
              <a:gd name="connsiteX3" fmla="*/ 0 w 7738264"/>
              <a:gd name="connsiteY3" fmla="*/ 0 h 8328577"/>
              <a:gd name="connsiteX4" fmla="*/ 3509194 w 7738264"/>
              <a:gd name="connsiteY4" fmla="*/ 0 h 832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8264" h="8328577">
                <a:moveTo>
                  <a:pt x="7738264" y="2309765"/>
                </a:moveTo>
                <a:lnTo>
                  <a:pt x="4451007" y="8328577"/>
                </a:lnTo>
                <a:lnTo>
                  <a:pt x="1" y="5897599"/>
                </a:lnTo>
                <a:lnTo>
                  <a:pt x="0" y="0"/>
                </a:lnTo>
                <a:lnTo>
                  <a:pt x="3509194" y="0"/>
                </a:lnTo>
                <a:close/>
              </a:path>
            </a:pathLst>
          </a:custGeom>
          <a:solidFill>
            <a:srgbClr val="4472C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219078E6-DDCD-8BF8-7BD6-7340FBD659E1}"/>
              </a:ext>
            </a:extLst>
          </p:cNvPr>
          <p:cNvSpPr/>
          <p:nvPr/>
        </p:nvSpPr>
        <p:spPr>
          <a:xfrm rot="19881494">
            <a:off x="3526775" y="-753335"/>
            <a:ext cx="2770345" cy="1513062"/>
          </a:xfrm>
          <a:custGeom>
            <a:avLst/>
            <a:gdLst>
              <a:gd name="connsiteX0" fmla="*/ 0 w 2770345"/>
              <a:gd name="connsiteY0" fmla="*/ 0 h 1513062"/>
              <a:gd name="connsiteX1" fmla="*/ 2770345 w 2770345"/>
              <a:gd name="connsiteY1" fmla="*/ 1513062 h 1513062"/>
              <a:gd name="connsiteX2" fmla="*/ 0 w 2770345"/>
              <a:gd name="connsiteY2" fmla="*/ 1513062 h 1513062"/>
            </a:gdLst>
            <a:ahLst/>
            <a:cxnLst>
              <a:cxn ang="0">
                <a:pos x="connsiteX0" y="connsiteY0"/>
              </a:cxn>
              <a:cxn ang="0">
                <a:pos x="connsiteX1" y="connsiteY1"/>
              </a:cxn>
              <a:cxn ang="0">
                <a:pos x="connsiteX2" y="connsiteY2"/>
              </a:cxn>
            </a:cxnLst>
            <a:rect l="l" t="t" r="r" b="b"/>
            <a:pathLst>
              <a:path w="2770345" h="1513062">
                <a:moveTo>
                  <a:pt x="0" y="0"/>
                </a:moveTo>
                <a:lnTo>
                  <a:pt x="2770345" y="1513062"/>
                </a:lnTo>
                <a:lnTo>
                  <a:pt x="0" y="1513062"/>
                </a:lnTo>
                <a:close/>
              </a:path>
            </a:pathLst>
          </a:custGeom>
          <a:solidFill>
            <a:srgbClr val="E05421"/>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EAC16C3A-132D-B971-30EC-68CF49DAD8F6}"/>
              </a:ext>
            </a:extLst>
          </p:cNvPr>
          <p:cNvSpPr/>
          <p:nvPr/>
        </p:nvSpPr>
        <p:spPr>
          <a:xfrm>
            <a:off x="-13063" y="-9823"/>
            <a:ext cx="6077874" cy="5883965"/>
          </a:xfrm>
          <a:custGeom>
            <a:avLst/>
            <a:gdLst>
              <a:gd name="connsiteX0" fmla="*/ 0 w 6077874"/>
              <a:gd name="connsiteY0" fmla="*/ 0 h 5883965"/>
              <a:gd name="connsiteX1" fmla="*/ 2846695 w 6077874"/>
              <a:gd name="connsiteY1" fmla="*/ 0 h 5883965"/>
              <a:gd name="connsiteX2" fmla="*/ 6077874 w 6077874"/>
              <a:gd name="connsiteY2" fmla="*/ 5883965 h 5883965"/>
              <a:gd name="connsiteX3" fmla="*/ 0 w 6077874"/>
              <a:gd name="connsiteY3" fmla="*/ 5883965 h 5883965"/>
            </a:gdLst>
            <a:ahLst/>
            <a:cxnLst>
              <a:cxn ang="0">
                <a:pos x="connsiteX0" y="connsiteY0"/>
              </a:cxn>
              <a:cxn ang="0">
                <a:pos x="connsiteX1" y="connsiteY1"/>
              </a:cxn>
              <a:cxn ang="0">
                <a:pos x="connsiteX2" y="connsiteY2"/>
              </a:cxn>
              <a:cxn ang="0">
                <a:pos x="connsiteX3" y="connsiteY3"/>
              </a:cxn>
            </a:cxnLst>
            <a:rect l="l" t="t" r="r" b="b"/>
            <a:pathLst>
              <a:path w="6077874" h="5883965">
                <a:moveTo>
                  <a:pt x="0" y="0"/>
                </a:moveTo>
                <a:lnTo>
                  <a:pt x="2846695" y="0"/>
                </a:lnTo>
                <a:lnTo>
                  <a:pt x="6077874" y="5883965"/>
                </a:lnTo>
                <a:lnTo>
                  <a:pt x="0" y="5883965"/>
                </a:lnTo>
                <a:close/>
              </a:path>
            </a:pathLst>
          </a:custGeom>
          <a:solidFill>
            <a:srgbClr val="6BC24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805B2333-3F4A-8911-D8E5-D77A02B0AD53}"/>
              </a:ext>
            </a:extLst>
          </p:cNvPr>
          <p:cNvSpPr/>
          <p:nvPr/>
        </p:nvSpPr>
        <p:spPr>
          <a:xfrm>
            <a:off x="-13063" y="5441569"/>
            <a:ext cx="6609099" cy="1416431"/>
          </a:xfrm>
          <a:custGeom>
            <a:avLst/>
            <a:gdLst>
              <a:gd name="connsiteX0" fmla="*/ 0 w 6622161"/>
              <a:gd name="connsiteY0" fmla="*/ 0 h 1416431"/>
              <a:gd name="connsiteX1" fmla="*/ 5844328 w 6622161"/>
              <a:gd name="connsiteY1" fmla="*/ 0 h 1416431"/>
              <a:gd name="connsiteX2" fmla="*/ 6622161 w 6622161"/>
              <a:gd name="connsiteY2" fmla="*/ 1416431 h 1416431"/>
              <a:gd name="connsiteX3" fmla="*/ 0 w 6622161"/>
              <a:gd name="connsiteY3" fmla="*/ 1416431 h 1416431"/>
            </a:gdLst>
            <a:ahLst/>
            <a:cxnLst>
              <a:cxn ang="0">
                <a:pos x="connsiteX0" y="connsiteY0"/>
              </a:cxn>
              <a:cxn ang="0">
                <a:pos x="connsiteX1" y="connsiteY1"/>
              </a:cxn>
              <a:cxn ang="0">
                <a:pos x="connsiteX2" y="connsiteY2"/>
              </a:cxn>
              <a:cxn ang="0">
                <a:pos x="connsiteX3" y="connsiteY3"/>
              </a:cxn>
            </a:cxnLst>
            <a:rect l="l" t="t" r="r" b="b"/>
            <a:pathLst>
              <a:path w="6622161" h="1416431">
                <a:moveTo>
                  <a:pt x="0" y="0"/>
                </a:moveTo>
                <a:lnTo>
                  <a:pt x="5844328" y="0"/>
                </a:lnTo>
                <a:lnTo>
                  <a:pt x="6622161" y="1416431"/>
                </a:lnTo>
                <a:lnTo>
                  <a:pt x="0" y="1416431"/>
                </a:lnTo>
                <a:close/>
              </a:path>
            </a:pathLst>
          </a:custGeom>
          <a:solidFill>
            <a:srgbClr val="CBAC57"/>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4" name="Picture 4" descr="GIẢI BÀI TẬP SGK TIN HỌC LỚP 10 - KẾT NỐI TRI THỨC VỚI CUỘC SỐNG - Blog  Toán Tin">
            <a:extLst>
              <a:ext uri="{FF2B5EF4-FFF2-40B4-BE49-F238E27FC236}">
                <a16:creationId xmlns:a16="http://schemas.microsoft.com/office/drawing/2014/main" id="{A4E10112-785D-B1FC-0ECF-4F8BAACFF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 y="1645272"/>
            <a:ext cx="2991561" cy="4221426"/>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D23936-2AA6-664D-9156-351F83BC1414}"/>
              </a:ext>
            </a:extLst>
          </p:cNvPr>
          <p:cNvSpPr txBox="1"/>
          <p:nvPr/>
        </p:nvSpPr>
        <p:spPr>
          <a:xfrm>
            <a:off x="5140173" y="2154109"/>
            <a:ext cx="7042950" cy="1569660"/>
          </a:xfrm>
          <a:prstGeom prst="rect">
            <a:avLst/>
          </a:prstGeom>
          <a:noFill/>
        </p:spPr>
        <p:txBody>
          <a:bodyPr wrap="square" rtlCol="0">
            <a:spAutoFit/>
          </a:bodyPr>
          <a:lstStyle/>
          <a:p>
            <a:pPr algn="ctr"/>
            <a:r>
              <a:rPr lang="en-US" sz="4800" u="sng">
                <a:latin typeface="Times New Roman" panose="02020603050405020304" pitchFamily="18" charset="0"/>
                <a:cs typeface="Times New Roman" panose="02020603050405020304" pitchFamily="18" charset="0"/>
              </a:rPr>
              <a:t>BÀI 21:</a:t>
            </a:r>
            <a:endParaRPr lang="en-US" sz="4800" u="sng"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CÂU LỆNH </a:t>
            </a:r>
            <a:r>
              <a:rPr lang="en-US" sz="4800" b="1">
                <a:latin typeface="Times New Roman" panose="02020603050405020304" pitchFamily="18" charset="0"/>
                <a:cs typeface="Times New Roman" panose="02020603050405020304" pitchFamily="18" charset="0"/>
              </a:rPr>
              <a:t>LẶP WHILE</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46254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Stellar-Wind-7s-Part.wav"/>
          </p:stSnd>
        </p:sndAc>
      </p:transition>
    </mc:Choice>
    <mc:Fallback xmlns="">
      <p:transition spd="slow">
        <p:sndAc>
          <p:stSnd>
            <p:snd r:embed="rId6" name="Stellar-Wind-7s-Part.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2" presetClass="entr" presetSubtype="2" fill="hold" grpId="0" nodeType="withEffect" p14:presetBounceEnd="46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46000">
                                          <p:cBhvr additive="base">
                                            <p:cTn id="29"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7" grpId="0" animBg="1"/>
          <p:bldP spid="47" grpId="0" animBg="1"/>
          <p:bldP spid="51"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anim calcmode="lin" valueType="num">
                                          <p:cBhvr>
                                            <p:cTn id="10" dur="1000" fill="hold"/>
                                            <p:tgtEl>
                                              <p:spTgt spid="9"/>
                                            </p:tgtEl>
                                            <p:attrNameLst>
                                              <p:attrName>ppt_x</p:attrName>
                                            </p:attrNameLst>
                                          </p:cBhvr>
                                          <p:tavLst>
                                            <p:tav tm="0">
                                              <p:val>
                                                <p:fltVal val="0.5"/>
                                              </p:val>
                                            </p:tav>
                                            <p:tav tm="100000">
                                              <p:val>
                                                <p:strVal val="#ppt_x"/>
                                              </p:val>
                                            </p:tav>
                                          </p:tavLst>
                                        </p:anim>
                                        <p:anim calcmode="lin" valueType="num">
                                          <p:cBhvr>
                                            <p:cTn id="11" dur="1000" fill="hold"/>
                                            <p:tgtEl>
                                              <p:spTgt spid="9"/>
                                            </p:tgtEl>
                                            <p:attrNameLst>
                                              <p:attrName>ppt_y</p:attrName>
                                            </p:attrNameLst>
                                          </p:cBhvr>
                                          <p:tavLst>
                                            <p:tav tm="0">
                                              <p:val>
                                                <p:fltVal val="0.5"/>
                                              </p:val>
                                            </p:tav>
                                            <p:tav tm="100000">
                                              <p:val>
                                                <p:strVal val="#ppt_y"/>
                                              </p:val>
                                            </p:tav>
                                          </p:tavLst>
                                        </p:anim>
                                      </p:childTnLst>
                                    </p:cTn>
                                  </p:par>
                                  <p:par>
                                    <p:cTn id="12" presetID="53" presetClass="exit" presetSubtype="544" fill="hold" grpId="1" nodeType="withEffect">
                                      <p:stCondLst>
                                        <p:cond delay="2500"/>
                                      </p:stCondLst>
                                      <p:iterate type="lt">
                                        <p:tmPct val="10000"/>
                                      </p:iterate>
                                      <p:childTnLst>
                                        <p:anim calcmode="lin" valueType="num">
                                          <p:cBhvr>
                                            <p:cTn id="13" dur="1000"/>
                                            <p:tgtEl>
                                              <p:spTgt spid="9"/>
                                            </p:tgtEl>
                                            <p:attrNameLst>
                                              <p:attrName>ppt_w</p:attrName>
                                            </p:attrNameLst>
                                          </p:cBhvr>
                                          <p:tavLst>
                                            <p:tav tm="0">
                                              <p:val>
                                                <p:strVal val="ppt_w"/>
                                              </p:val>
                                            </p:tav>
                                            <p:tav tm="100000">
                                              <p:val>
                                                <p:fltVal val="0"/>
                                              </p:val>
                                            </p:tav>
                                          </p:tavLst>
                                        </p:anim>
                                        <p:anim calcmode="lin" valueType="num">
                                          <p:cBhvr>
                                            <p:cTn id="14" dur="1000"/>
                                            <p:tgtEl>
                                              <p:spTgt spid="9"/>
                                            </p:tgtEl>
                                            <p:attrNameLst>
                                              <p:attrName>ppt_h</p:attrName>
                                            </p:attrNameLst>
                                          </p:cBhvr>
                                          <p:tavLst>
                                            <p:tav tm="0">
                                              <p:val>
                                                <p:strVal val="ppt_h"/>
                                              </p:val>
                                            </p:tav>
                                            <p:tav tm="100000">
                                              <p:val>
                                                <p:fltVal val="0"/>
                                              </p:val>
                                            </p:tav>
                                          </p:tavLst>
                                        </p:anim>
                                        <p:animEffect transition="out" filter="fade">
                                          <p:cBhvr>
                                            <p:cTn id="15" dur="1000"/>
                                            <p:tgtEl>
                                              <p:spTgt spid="9"/>
                                            </p:tgtEl>
                                          </p:cBhvr>
                                        </p:animEffect>
                                        <p:anim calcmode="lin" valueType="num">
                                          <p:cBhvr>
                                            <p:cTn id="16" dur="1000"/>
                                            <p:tgtEl>
                                              <p:spTgt spid="9"/>
                                            </p:tgtEl>
                                            <p:attrNameLst>
                                              <p:attrName>ppt_x</p:attrName>
                                            </p:attrNameLst>
                                          </p:cBhvr>
                                          <p:tavLst>
                                            <p:tav tm="0">
                                              <p:val>
                                                <p:strVal val="ppt_x"/>
                                              </p:val>
                                            </p:tav>
                                            <p:tav tm="100000">
                                              <p:val>
                                                <p:fltVal val="0.5"/>
                                              </p:val>
                                            </p:tav>
                                          </p:tavLst>
                                        </p:anim>
                                        <p:anim calcmode="lin" valueType="num">
                                          <p:cBhvr>
                                            <p:cTn id="17" dur="1000"/>
                                            <p:tgtEl>
                                              <p:spTgt spid="9"/>
                                            </p:tgtEl>
                                            <p:attrNameLst>
                                              <p:attrName>ppt_y</p:attrName>
                                            </p:attrNameLst>
                                          </p:cBhvr>
                                          <p:tavLst>
                                            <p:tav tm="0">
                                              <p:val>
                                                <p:strVal val="ppt_y"/>
                                              </p:val>
                                            </p:tav>
                                            <p:tav tm="100000">
                                              <p:val>
                                                <p:fltVal val="0.5"/>
                                              </p:val>
                                            </p:tav>
                                          </p:tavLst>
                                        </p:anim>
                                        <p:set>
                                          <p:cBhvr>
                                            <p:cTn id="18" dur="1" fill="hold">
                                              <p:stCondLst>
                                                <p:cond delay="999"/>
                                              </p:stCondLst>
                                            </p:cTn>
                                            <p:tgtEl>
                                              <p:spTgt spid="9"/>
                                            </p:tgtEl>
                                            <p:attrNameLst>
                                              <p:attrName>style.visibility</p:attrName>
                                            </p:attrNameLst>
                                          </p:cBhvr>
                                          <p:to>
                                            <p:strVal val="hidden"/>
                                          </p:to>
                                        </p:set>
                                      </p:childTnLst>
                                    </p:cTn>
                                  </p:par>
                                </p:childTnLst>
                              </p:cTn>
                            </p:par>
                            <p:par>
                              <p:cTn id="19" fill="hold">
                                <p:stCondLst>
                                  <p:cond delay="4600"/>
                                </p:stCondLst>
                                <p:childTnLst>
                                  <p:par>
                                    <p:cTn id="20" presetID="2" presetClass="entr" presetSubtype="8"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0-#ppt_w/2"/>
                                              </p:val>
                                            </p:tav>
                                            <p:tav tm="100000">
                                              <p:val>
                                                <p:strVal val="#ppt_x"/>
                                              </p:val>
                                            </p:tav>
                                          </p:tavLst>
                                        </p:anim>
                                        <p:anim calcmode="lin" valueType="num">
                                          <p:cBhvr additive="base">
                                            <p:cTn id="23" dur="500" fill="hold"/>
                                            <p:tgtEl>
                                              <p:spTgt spid="4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0-#ppt_h/2"/>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childTnLst>
                              </p:cTn>
                            </p:par>
                            <p:par>
                              <p:cTn id="36" fill="hold">
                                <p:stCondLst>
                                  <p:cond delay="510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8" grpId="0" animBg="1"/>
          <p:bldP spid="27" grpId="0" animBg="1"/>
          <p:bldP spid="47" grpId="0" animBg="1"/>
          <p:bldP spid="51" grpId="0" animBg="1"/>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2" name="Rectangle: Rounded Corners 1">
            <a:extLst>
              <a:ext uri="{FF2B5EF4-FFF2-40B4-BE49-F238E27FC236}">
                <a16:creationId xmlns:a16="http://schemas.microsoft.com/office/drawing/2014/main" id="{CC7948C6-AC8C-DD5D-A733-7160A845AB0A}"/>
              </a:ext>
            </a:extLst>
          </p:cNvPr>
          <p:cNvSpPr/>
          <p:nvPr/>
        </p:nvSpPr>
        <p:spPr>
          <a:xfrm>
            <a:off x="-278036" y="591312"/>
            <a:ext cx="3953924"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Ví dụ về câu lệnh while</a:t>
            </a:r>
            <a:endParaRPr lang="en-US" sz="2400">
              <a:solidFill>
                <a:schemeClr val="bg1"/>
              </a:solidFill>
            </a:endParaRPr>
          </a:p>
        </p:txBody>
      </p:sp>
      <p:sp>
        <p:nvSpPr>
          <p:cNvPr id="3" name="Rectangle 2">
            <a:extLst>
              <a:ext uri="{FF2B5EF4-FFF2-40B4-BE49-F238E27FC236}">
                <a16:creationId xmlns:a16="http://schemas.microsoft.com/office/drawing/2014/main" id="{35C68F3F-C9E5-7F8E-2F47-812393FD7408}"/>
              </a:ext>
            </a:extLst>
          </p:cNvPr>
          <p:cNvSpPr/>
          <p:nvPr/>
        </p:nvSpPr>
        <p:spPr>
          <a:xfrm>
            <a:off x="466242" y="1686758"/>
            <a:ext cx="3138091" cy="1622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Times New Roman" panose="02020603050405020304" pitchFamily="18" charset="0"/>
                <a:cs typeface="Times New Roman" panose="02020603050405020304" pitchFamily="18" charset="0"/>
              </a:rPr>
              <a:t>Ví dụ 2. Thực hiện các lệnh sau. Kết quả sẽ in ra những số nào?</a:t>
            </a:r>
          </a:p>
        </p:txBody>
      </p:sp>
      <p:sp>
        <p:nvSpPr>
          <p:cNvPr id="7" name="TextBox 6">
            <a:extLst>
              <a:ext uri="{FF2B5EF4-FFF2-40B4-BE49-F238E27FC236}">
                <a16:creationId xmlns:a16="http://schemas.microsoft.com/office/drawing/2014/main" id="{A73967CC-A71F-9721-0188-6EFF186836A4}"/>
              </a:ext>
            </a:extLst>
          </p:cNvPr>
          <p:cNvSpPr txBox="1"/>
          <p:nvPr/>
        </p:nvSpPr>
        <p:spPr>
          <a:xfrm>
            <a:off x="5053465" y="1200912"/>
            <a:ext cx="5224392" cy="341632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k=2</a:t>
            </a:r>
          </a:p>
          <a:p>
            <a:r>
              <a:rPr lang="en-US" sz="2400">
                <a:latin typeface="Times New Roman" panose="02020603050405020304" pitchFamily="18" charset="0"/>
                <a:cs typeface="Times New Roman" panose="02020603050405020304" pitchFamily="18" charset="0"/>
              </a:rPr>
              <a:t>k=2: k&lt;50   </a:t>
            </a:r>
            <a:r>
              <a:rPr lang="en-US" sz="2400">
                <a:latin typeface="Times New Roman" panose="02020603050405020304" pitchFamily="18" charset="0"/>
                <a:cs typeface="Times New Roman" panose="02020603050405020304" pitchFamily="18" charset="0"/>
                <a:sym typeface="Wingdings" panose="05000000000000000000" pitchFamily="2" charset="2"/>
              </a:rPr>
              <a:t> ‘2’, k=k+3=2+3=5</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k=5: k&lt;50   </a:t>
            </a:r>
            <a:r>
              <a:rPr lang="en-US" sz="2400">
                <a:latin typeface="Times New Roman" panose="02020603050405020304" pitchFamily="18" charset="0"/>
                <a:cs typeface="Times New Roman" panose="02020603050405020304" pitchFamily="18" charset="0"/>
                <a:sym typeface="Wingdings" panose="05000000000000000000" pitchFamily="2" charset="2"/>
              </a:rPr>
              <a:t> ‘5’, k=k+3=5+3=8 </a:t>
            </a:r>
          </a:p>
          <a:p>
            <a:r>
              <a:rPr lang="en-US" sz="2400">
                <a:latin typeface="Times New Roman" panose="02020603050405020304" pitchFamily="18" charset="0"/>
                <a:cs typeface="Times New Roman" panose="02020603050405020304" pitchFamily="18" charset="0"/>
              </a:rPr>
              <a:t>k=8: k&lt;50   </a:t>
            </a:r>
            <a:r>
              <a:rPr lang="en-US" sz="2400">
                <a:latin typeface="Times New Roman" panose="02020603050405020304" pitchFamily="18" charset="0"/>
                <a:cs typeface="Times New Roman" panose="02020603050405020304" pitchFamily="18" charset="0"/>
                <a:sym typeface="Wingdings" panose="05000000000000000000" pitchFamily="2" charset="2"/>
              </a:rPr>
              <a:t> ‘8’, k=k+3=8+3=11</a:t>
            </a:r>
          </a:p>
          <a:p>
            <a:r>
              <a:rPr lang="en-US" sz="2400">
                <a:latin typeface="Times New Roman" panose="02020603050405020304" pitchFamily="18" charset="0"/>
                <a:cs typeface="Times New Roman" panose="02020603050405020304" pitchFamily="18" charset="0"/>
              </a:rPr>
              <a:t>k=11: k&lt;50 </a:t>
            </a:r>
            <a:r>
              <a:rPr lang="en-US" sz="2400">
                <a:latin typeface="Times New Roman" panose="02020603050405020304" pitchFamily="18" charset="0"/>
                <a:cs typeface="Times New Roman" panose="02020603050405020304" pitchFamily="18" charset="0"/>
                <a:sym typeface="Wingdings" panose="05000000000000000000" pitchFamily="2" charset="2"/>
              </a:rPr>
              <a:t> ‘11’, k=k+3=11+3=14</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k=14: k&lt;50 </a:t>
            </a:r>
            <a:r>
              <a:rPr lang="en-US" sz="2400">
                <a:latin typeface="Times New Roman" panose="02020603050405020304" pitchFamily="18" charset="0"/>
                <a:cs typeface="Times New Roman" panose="02020603050405020304" pitchFamily="18" charset="0"/>
                <a:sym typeface="Wingdings" panose="05000000000000000000" pitchFamily="2" charset="2"/>
              </a:rPr>
              <a:t> ‘14’, k=k+3=14+3=17</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k=47: k&lt;50 </a:t>
            </a:r>
            <a:r>
              <a:rPr lang="en-US" sz="2400">
                <a:latin typeface="Times New Roman" panose="02020603050405020304" pitchFamily="18" charset="0"/>
                <a:cs typeface="Times New Roman" panose="02020603050405020304" pitchFamily="18" charset="0"/>
                <a:sym typeface="Wingdings" panose="05000000000000000000" pitchFamily="2" charset="2"/>
              </a:rPr>
              <a:t> ‘47’, k=k+3=47+3=50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k=50: dừng vòng lặp</a:t>
            </a:r>
          </a:p>
        </p:txBody>
      </p:sp>
      <p:sp>
        <p:nvSpPr>
          <p:cNvPr id="8" name="Rectangle 7">
            <a:extLst>
              <a:ext uri="{FF2B5EF4-FFF2-40B4-BE49-F238E27FC236}">
                <a16:creationId xmlns:a16="http://schemas.microsoft.com/office/drawing/2014/main" id="{3FAC447E-6EAF-D787-EB19-BFCCACBDA136}"/>
              </a:ext>
            </a:extLst>
          </p:cNvPr>
          <p:cNvSpPr/>
          <p:nvPr/>
        </p:nvSpPr>
        <p:spPr>
          <a:xfrm>
            <a:off x="4592405" y="4968091"/>
            <a:ext cx="5954266" cy="90259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sym typeface="Wingdings" panose="05000000000000000000" pitchFamily="2" charset="2"/>
              </a:rPr>
              <a:t>Kết quả in ra:</a:t>
            </a:r>
          </a:p>
          <a:p>
            <a:pPr algn="ctr"/>
            <a:r>
              <a:rPr lang="en-US" sz="2400">
                <a:latin typeface="Times New Roman" panose="02020603050405020304" pitchFamily="18" charset="0"/>
                <a:cs typeface="Times New Roman" panose="02020603050405020304" pitchFamily="18" charset="0"/>
                <a:sym typeface="Wingdings" panose="05000000000000000000" pitchFamily="2" charset="2"/>
              </a:rPr>
              <a:t>2 5 8 11 14 17 20 23 26 29 32 35 38 41 44 47</a:t>
            </a:r>
          </a:p>
        </p:txBody>
      </p:sp>
      <p:pic>
        <p:nvPicPr>
          <p:cNvPr id="9" name="Picture 8">
            <a:extLst>
              <a:ext uri="{FF2B5EF4-FFF2-40B4-BE49-F238E27FC236}">
                <a16:creationId xmlns:a16="http://schemas.microsoft.com/office/drawing/2014/main" id="{F3A49542-625B-F21C-83E3-1C5E76B770A9}"/>
              </a:ext>
            </a:extLst>
          </p:cNvPr>
          <p:cNvPicPr>
            <a:picLocks noChangeAspect="1"/>
          </p:cNvPicPr>
          <p:nvPr/>
        </p:nvPicPr>
        <p:blipFill>
          <a:blip r:embed="rId2"/>
          <a:stretch>
            <a:fillRect/>
          </a:stretch>
        </p:blipFill>
        <p:spPr>
          <a:xfrm>
            <a:off x="466242" y="3666292"/>
            <a:ext cx="3038475" cy="1504950"/>
          </a:xfrm>
          <a:prstGeom prst="rect">
            <a:avLst/>
          </a:prstGeom>
        </p:spPr>
      </p:pic>
    </p:spTree>
    <p:extLst>
      <p:ext uri="{BB962C8B-B14F-4D97-AF65-F5344CB8AC3E}">
        <p14:creationId xmlns:p14="http://schemas.microsoft.com/office/powerpoint/2010/main" val="16929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500"/>
                                        <p:tgtEl>
                                          <p:spTgt spid="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500"/>
                                        <p:tgtEl>
                                          <p:spTgt spid="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fade">
                                      <p:cBhvr>
                                        <p:cTn id="67" dur="500"/>
                                        <p:tgtEl>
                                          <p:spTgt spid="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1" end="1"/>
                                            </p:txEl>
                                          </p:spTgt>
                                        </p:tgtEl>
                                        <p:attrNameLst>
                                          <p:attrName>style.visibility</p:attrName>
                                        </p:attrNameLst>
                                      </p:cBhvr>
                                      <p:to>
                                        <p:strVal val="visible"/>
                                      </p:to>
                                    </p:set>
                                    <p:animEffect transition="in" filter="fade">
                                      <p:cBhvr>
                                        <p:cTn id="7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11">
            <a:hlinkClick r:id="" action="ppaction://media"/>
            <a:extLst>
              <a:ext uri="{FF2B5EF4-FFF2-40B4-BE49-F238E27FC236}">
                <a16:creationId xmlns:a16="http://schemas.microsoft.com/office/drawing/2014/main" id="{65010BF0-390F-F884-BBDE-335C25A8C64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13400" y="-2845"/>
            <a:ext cx="6578600" cy="6858000"/>
          </a:xfrm>
          <a:prstGeom prst="rect">
            <a:avLst/>
          </a:prstGeom>
        </p:spPr>
      </p:pic>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2" name="Rectangle: Rounded Corners 1">
            <a:extLst>
              <a:ext uri="{FF2B5EF4-FFF2-40B4-BE49-F238E27FC236}">
                <a16:creationId xmlns:a16="http://schemas.microsoft.com/office/drawing/2014/main" id="{CC7948C6-AC8C-DD5D-A733-7160A845AB0A}"/>
              </a:ext>
            </a:extLst>
          </p:cNvPr>
          <p:cNvSpPr/>
          <p:nvPr/>
        </p:nvSpPr>
        <p:spPr>
          <a:xfrm>
            <a:off x="-278036" y="591312"/>
            <a:ext cx="3953924"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Ví dụ về câu lệnh while</a:t>
            </a:r>
            <a:endParaRPr lang="en-US" sz="2400">
              <a:solidFill>
                <a:schemeClr val="bg1"/>
              </a:solidFill>
            </a:endParaRPr>
          </a:p>
        </p:txBody>
      </p:sp>
      <p:sp>
        <p:nvSpPr>
          <p:cNvPr id="3" name="Rectangle 2">
            <a:extLst>
              <a:ext uri="{FF2B5EF4-FFF2-40B4-BE49-F238E27FC236}">
                <a16:creationId xmlns:a16="http://schemas.microsoft.com/office/drawing/2014/main" id="{35C68F3F-C9E5-7F8E-2F47-812393FD7408}"/>
              </a:ext>
            </a:extLst>
          </p:cNvPr>
          <p:cNvSpPr/>
          <p:nvPr/>
        </p:nvSpPr>
        <p:spPr>
          <a:xfrm>
            <a:off x="466242" y="1686758"/>
            <a:ext cx="3138091" cy="1622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Times New Roman" panose="02020603050405020304" pitchFamily="18" charset="0"/>
                <a:cs typeface="Times New Roman" panose="02020603050405020304" pitchFamily="18" charset="0"/>
              </a:rPr>
              <a:t>Ví dụ 2. Thực hiện các lệnh sau. Kết quả sẽ in ra những số nào?</a:t>
            </a:r>
          </a:p>
        </p:txBody>
      </p:sp>
      <p:pic>
        <p:nvPicPr>
          <p:cNvPr id="9" name="Picture 8">
            <a:extLst>
              <a:ext uri="{FF2B5EF4-FFF2-40B4-BE49-F238E27FC236}">
                <a16:creationId xmlns:a16="http://schemas.microsoft.com/office/drawing/2014/main" id="{F3A49542-625B-F21C-83E3-1C5E76B770A9}"/>
              </a:ext>
            </a:extLst>
          </p:cNvPr>
          <p:cNvPicPr>
            <a:picLocks noChangeAspect="1"/>
          </p:cNvPicPr>
          <p:nvPr/>
        </p:nvPicPr>
        <p:blipFill>
          <a:blip r:embed="rId5"/>
          <a:stretch>
            <a:fillRect/>
          </a:stretch>
        </p:blipFill>
        <p:spPr>
          <a:xfrm>
            <a:off x="466242" y="3666292"/>
            <a:ext cx="3038475" cy="1504950"/>
          </a:xfrm>
          <a:prstGeom prst="rect">
            <a:avLst/>
          </a:prstGeom>
        </p:spPr>
      </p:pic>
    </p:spTree>
    <p:extLst>
      <p:ext uri="{BB962C8B-B14F-4D97-AF65-F5344CB8AC3E}">
        <p14:creationId xmlns:p14="http://schemas.microsoft.com/office/powerpoint/2010/main" val="49373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2" name="Rectangle: Rounded Corners 1">
            <a:extLst>
              <a:ext uri="{FF2B5EF4-FFF2-40B4-BE49-F238E27FC236}">
                <a16:creationId xmlns:a16="http://schemas.microsoft.com/office/drawing/2014/main" id="{CC7948C6-AC8C-DD5D-A733-7160A845AB0A}"/>
              </a:ext>
            </a:extLst>
          </p:cNvPr>
          <p:cNvSpPr/>
          <p:nvPr/>
        </p:nvSpPr>
        <p:spPr>
          <a:xfrm>
            <a:off x="-278036" y="591312"/>
            <a:ext cx="4831748"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Lệnh while với vòng lặp vô hạn</a:t>
            </a:r>
            <a:endParaRPr lang="en-US" sz="2400">
              <a:solidFill>
                <a:schemeClr val="bg1"/>
              </a:solidFill>
            </a:endParaRPr>
          </a:p>
        </p:txBody>
      </p:sp>
      <p:sp>
        <p:nvSpPr>
          <p:cNvPr id="15" name="Rectangle 14">
            <a:extLst>
              <a:ext uri="{FF2B5EF4-FFF2-40B4-BE49-F238E27FC236}">
                <a16:creationId xmlns:a16="http://schemas.microsoft.com/office/drawing/2014/main" id="{BBA9101B-A71C-F8FB-1CD7-75F02AF573F5}"/>
              </a:ext>
            </a:extLst>
          </p:cNvPr>
          <p:cNvSpPr/>
          <p:nvPr/>
        </p:nvSpPr>
        <p:spPr>
          <a:xfrm>
            <a:off x="1313220" y="1700784"/>
            <a:ext cx="4886412" cy="90259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Tính tổng các số tự nhiên đầu tiên sao cho tổng này nhỏ nhất và lớn hơn 0</a:t>
            </a:r>
          </a:p>
        </p:txBody>
      </p:sp>
      <p:sp>
        <p:nvSpPr>
          <p:cNvPr id="16" name="Arrow: Down 15">
            <a:extLst>
              <a:ext uri="{FF2B5EF4-FFF2-40B4-BE49-F238E27FC236}">
                <a16:creationId xmlns:a16="http://schemas.microsoft.com/office/drawing/2014/main" id="{B899C173-5779-6FE6-B629-72A7F2109A98}"/>
              </a:ext>
            </a:extLst>
          </p:cNvPr>
          <p:cNvSpPr/>
          <p:nvPr/>
        </p:nvSpPr>
        <p:spPr>
          <a:xfrm>
            <a:off x="3566160" y="2621667"/>
            <a:ext cx="374904" cy="493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2AEA6F5-7A6C-6465-6695-0D0314EB49F3}"/>
              </a:ext>
            </a:extLst>
          </p:cNvPr>
          <p:cNvSpPr/>
          <p:nvPr/>
        </p:nvSpPr>
        <p:spPr>
          <a:xfrm>
            <a:off x="1313220" y="3170307"/>
            <a:ext cx="4886412" cy="310247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		S=0</a:t>
            </a:r>
          </a:p>
          <a:p>
            <a:r>
              <a:rPr lang="en-US" sz="2400">
                <a:latin typeface="Times New Roman" panose="02020603050405020304" pitchFamily="18" charset="0"/>
                <a:cs typeface="Times New Roman" panose="02020603050405020304" pitchFamily="18" charset="0"/>
              </a:rPr>
              <a:t>		k=0</a:t>
            </a:r>
          </a:p>
          <a:p>
            <a:r>
              <a:rPr lang="en-US" sz="2400">
                <a:latin typeface="Times New Roman" panose="02020603050405020304" pitchFamily="18" charset="0"/>
                <a:cs typeface="Times New Roman" panose="02020603050405020304" pitchFamily="18" charset="0"/>
              </a:rPr>
              <a:t>		while S&gt;=0:</a:t>
            </a:r>
          </a:p>
          <a:p>
            <a:r>
              <a:rPr lang="en-US" sz="2400">
                <a:latin typeface="Times New Roman" panose="02020603050405020304" pitchFamily="18" charset="0"/>
                <a:cs typeface="Times New Roman" panose="02020603050405020304" pitchFamily="18" charset="0"/>
              </a:rPr>
              <a:t>				S=S+k</a:t>
            </a:r>
          </a:p>
          <a:p>
            <a:r>
              <a:rPr lang="en-US" sz="2400">
                <a:latin typeface="Times New Roman" panose="02020603050405020304" pitchFamily="18" charset="0"/>
                <a:cs typeface="Times New Roman" panose="02020603050405020304" pitchFamily="18" charset="0"/>
              </a:rPr>
              <a:t>				k=k+1</a:t>
            </a:r>
          </a:p>
          <a:p>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		print (S)</a:t>
            </a:r>
          </a:p>
        </p:txBody>
      </p:sp>
      <p:sp>
        <p:nvSpPr>
          <p:cNvPr id="9" name="Callout: Line 8">
            <a:extLst>
              <a:ext uri="{FF2B5EF4-FFF2-40B4-BE49-F238E27FC236}">
                <a16:creationId xmlns:a16="http://schemas.microsoft.com/office/drawing/2014/main" id="{863938C7-151B-EF59-C856-8BBE77860BEB}"/>
              </a:ext>
            </a:extLst>
          </p:cNvPr>
          <p:cNvSpPr/>
          <p:nvPr/>
        </p:nvSpPr>
        <p:spPr>
          <a:xfrm>
            <a:off x="4915229" y="3646720"/>
            <a:ext cx="2317675" cy="1172168"/>
          </a:xfrm>
          <a:prstGeom prst="borderCallout1">
            <a:avLst>
              <a:gd name="adj1" fmla="val 49944"/>
              <a:gd name="adj2" fmla="val -778"/>
              <a:gd name="adj3" fmla="val 50111"/>
              <a:gd name="adj4" fmla="val -4437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Điều kiện luôn đúng nên vòng lặp không dừng</a:t>
            </a:r>
          </a:p>
        </p:txBody>
      </p:sp>
      <p:sp>
        <p:nvSpPr>
          <p:cNvPr id="10" name="Callout: Line 9">
            <a:extLst>
              <a:ext uri="{FF2B5EF4-FFF2-40B4-BE49-F238E27FC236}">
                <a16:creationId xmlns:a16="http://schemas.microsoft.com/office/drawing/2014/main" id="{F3A68C4A-3F89-AF2E-668A-4A9F8EB57D7A}"/>
              </a:ext>
            </a:extLst>
          </p:cNvPr>
          <p:cNvSpPr/>
          <p:nvPr/>
        </p:nvSpPr>
        <p:spPr>
          <a:xfrm>
            <a:off x="7802282" y="3928004"/>
            <a:ext cx="2317675" cy="609600"/>
          </a:xfrm>
          <a:prstGeom prst="borderCallout1">
            <a:avLst>
              <a:gd name="adj1" fmla="val 52944"/>
              <a:gd name="adj2" fmla="val -778"/>
              <a:gd name="adj3" fmla="val 53111"/>
              <a:gd name="adj4" fmla="val -23861"/>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Vòng lặp vô hạn</a:t>
            </a:r>
          </a:p>
        </p:txBody>
      </p:sp>
      <p:sp>
        <p:nvSpPr>
          <p:cNvPr id="11" name="TextBox 10">
            <a:extLst>
              <a:ext uri="{FF2B5EF4-FFF2-40B4-BE49-F238E27FC236}">
                <a16:creationId xmlns:a16="http://schemas.microsoft.com/office/drawing/2014/main" id="{03B003EF-2B6A-67E6-3911-67E6AABBC708}"/>
              </a:ext>
            </a:extLst>
          </p:cNvPr>
          <p:cNvSpPr txBox="1"/>
          <p:nvPr/>
        </p:nvSpPr>
        <p:spPr>
          <a:xfrm>
            <a:off x="3127248" y="5032119"/>
            <a:ext cx="1609344"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if k==5:</a:t>
            </a:r>
          </a:p>
          <a:p>
            <a:r>
              <a:rPr lang="en-US" sz="2400">
                <a:latin typeface="Times New Roman" panose="02020603050405020304" pitchFamily="18" charset="0"/>
                <a:cs typeface="Times New Roman" panose="02020603050405020304" pitchFamily="18" charset="0"/>
              </a:rPr>
              <a:t>	break</a:t>
            </a:r>
          </a:p>
        </p:txBody>
      </p:sp>
      <p:sp>
        <p:nvSpPr>
          <p:cNvPr id="12" name="Callout: Line 11">
            <a:extLst>
              <a:ext uri="{FF2B5EF4-FFF2-40B4-BE49-F238E27FC236}">
                <a16:creationId xmlns:a16="http://schemas.microsoft.com/office/drawing/2014/main" id="{737C1522-BD50-531D-8E7A-BF1E6106705B}"/>
              </a:ext>
            </a:extLst>
          </p:cNvPr>
          <p:cNvSpPr/>
          <p:nvPr/>
        </p:nvSpPr>
        <p:spPr>
          <a:xfrm>
            <a:off x="4915229" y="5267897"/>
            <a:ext cx="3499702" cy="758895"/>
          </a:xfrm>
          <a:prstGeom prst="borderCallout1">
            <a:avLst>
              <a:gd name="adj1" fmla="val 52944"/>
              <a:gd name="adj2" fmla="val -778"/>
              <a:gd name="adj3" fmla="val 53111"/>
              <a:gd name="adj4" fmla="val -15761"/>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Dùng lệnh break để dừng và thoát ra khỏi vòng lặp</a:t>
            </a:r>
          </a:p>
        </p:txBody>
      </p:sp>
      <p:sp>
        <p:nvSpPr>
          <p:cNvPr id="3" name="TextBox 2">
            <a:extLst>
              <a:ext uri="{FF2B5EF4-FFF2-40B4-BE49-F238E27FC236}">
                <a16:creationId xmlns:a16="http://schemas.microsoft.com/office/drawing/2014/main" id="{BB177D59-8DB0-7C84-FA69-19EF8C04D802}"/>
              </a:ext>
            </a:extLst>
          </p:cNvPr>
          <p:cNvSpPr txBox="1"/>
          <p:nvPr/>
        </p:nvSpPr>
        <p:spPr>
          <a:xfrm>
            <a:off x="6861714" y="791977"/>
            <a:ext cx="5149311"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S=0</a:t>
            </a:r>
          </a:p>
          <a:p>
            <a:r>
              <a:rPr lang="en-US" sz="2400">
                <a:latin typeface="Times New Roman" panose="02020603050405020304" pitchFamily="18" charset="0"/>
                <a:cs typeface="Times New Roman" panose="02020603050405020304" pitchFamily="18" charset="0"/>
              </a:rPr>
              <a:t>S=0: ĐK đúng   </a:t>
            </a:r>
            <a:r>
              <a:rPr lang="en-US" sz="2400">
                <a:latin typeface="Times New Roman" panose="02020603050405020304" pitchFamily="18" charset="0"/>
                <a:cs typeface="Times New Roman" panose="02020603050405020304" pitchFamily="18" charset="0"/>
                <a:sym typeface="Wingdings" panose="05000000000000000000" pitchFamily="2" charset="2"/>
              </a:rPr>
              <a:t> S=S+k=0+0=0, k=1</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S=0: ĐK đúng   </a:t>
            </a:r>
            <a:r>
              <a:rPr lang="en-US" sz="2400">
                <a:latin typeface="Times New Roman" panose="02020603050405020304" pitchFamily="18" charset="0"/>
                <a:cs typeface="Times New Roman" panose="02020603050405020304" pitchFamily="18" charset="0"/>
                <a:sym typeface="Wingdings" panose="05000000000000000000" pitchFamily="2" charset="2"/>
              </a:rPr>
              <a:t> S=S+k=0+1=1, k=2</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S=1: ĐK đúng   </a:t>
            </a:r>
            <a:r>
              <a:rPr lang="en-US" sz="2400">
                <a:latin typeface="Times New Roman" panose="02020603050405020304" pitchFamily="18" charset="0"/>
                <a:cs typeface="Times New Roman" panose="02020603050405020304" pitchFamily="18" charset="0"/>
                <a:sym typeface="Wingdings" panose="05000000000000000000" pitchFamily="2" charset="2"/>
              </a:rPr>
              <a:t> S=S+k=1+2=3, k=3</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S=3: ĐK đúng   </a:t>
            </a:r>
            <a:r>
              <a:rPr lang="en-US" sz="2400">
                <a:latin typeface="Times New Roman" panose="02020603050405020304" pitchFamily="18" charset="0"/>
                <a:cs typeface="Times New Roman" panose="02020603050405020304" pitchFamily="18" charset="0"/>
                <a:sym typeface="Wingdings" panose="05000000000000000000" pitchFamily="2" charset="2"/>
              </a:rPr>
              <a:t> S=S+k=3+3=6, k=4</a:t>
            </a:r>
          </a:p>
          <a:p>
            <a:r>
              <a:rPr lang="en-US" sz="2400">
                <a:latin typeface="Times New Roman" panose="02020603050405020304" pitchFamily="18" charset="0"/>
                <a:cs typeface="Times New Roman" panose="02020603050405020304" pitchFamily="18" charset="0"/>
              </a:rPr>
              <a:t>S=6: ĐK đúng</a:t>
            </a:r>
          </a:p>
          <a:p>
            <a:r>
              <a:rPr lang="en-US" sz="2400">
                <a:latin typeface="Times New Roman" panose="02020603050405020304" pitchFamily="18" charset="0"/>
                <a:cs typeface="Times New Roman" panose="02020603050405020304" pitchFamily="18" charset="0"/>
              </a:rPr>
              <a:t>S=10: ĐK đúng</a:t>
            </a:r>
          </a:p>
        </p:txBody>
      </p:sp>
    </p:spTree>
    <p:extLst>
      <p:ext uri="{BB962C8B-B14F-4D97-AF65-F5344CB8AC3E}">
        <p14:creationId xmlns:p14="http://schemas.microsoft.com/office/powerpoint/2010/main" val="2773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9" grpId="0" animBg="1"/>
      <p:bldP spid="10" grpId="0" animBg="1"/>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pic>
        <p:nvPicPr>
          <p:cNvPr id="4" name="Picture 3">
            <a:extLst>
              <a:ext uri="{FF2B5EF4-FFF2-40B4-BE49-F238E27FC236}">
                <a16:creationId xmlns:a16="http://schemas.microsoft.com/office/drawing/2014/main" id="{2880E3EB-1855-F06A-49DB-96056E17F76B}"/>
              </a:ext>
            </a:extLst>
          </p:cNvPr>
          <p:cNvPicPr>
            <a:picLocks noChangeAspect="1"/>
          </p:cNvPicPr>
          <p:nvPr/>
        </p:nvPicPr>
        <p:blipFill>
          <a:blip r:embed="rId2"/>
          <a:stretch>
            <a:fillRect/>
          </a:stretch>
        </p:blipFill>
        <p:spPr>
          <a:xfrm>
            <a:off x="1254295" y="1187577"/>
            <a:ext cx="9486900" cy="971550"/>
          </a:xfrm>
          <a:prstGeom prst="rect">
            <a:avLst/>
          </a:prstGeom>
        </p:spPr>
      </p:pic>
      <p:grpSp>
        <p:nvGrpSpPr>
          <p:cNvPr id="5" name="Group 4">
            <a:extLst>
              <a:ext uri="{FF2B5EF4-FFF2-40B4-BE49-F238E27FC236}">
                <a16:creationId xmlns:a16="http://schemas.microsoft.com/office/drawing/2014/main" id="{A8C583C9-6001-85B7-4D4D-58020D9A82FB}"/>
              </a:ext>
            </a:extLst>
          </p:cNvPr>
          <p:cNvGrpSpPr/>
          <p:nvPr/>
        </p:nvGrpSpPr>
        <p:grpSpPr>
          <a:xfrm>
            <a:off x="1033272" y="2501165"/>
            <a:ext cx="9707923" cy="3561307"/>
            <a:chOff x="957504" y="3664470"/>
            <a:chExt cx="10055729" cy="2680346"/>
          </a:xfrm>
        </p:grpSpPr>
        <p:sp>
          <p:nvSpPr>
            <p:cNvPr id="7" name="Rectangle: Rounded Corners 6">
              <a:extLst>
                <a:ext uri="{FF2B5EF4-FFF2-40B4-BE49-F238E27FC236}">
                  <a16:creationId xmlns:a16="http://schemas.microsoft.com/office/drawing/2014/main" id="{418DC09C-C8B9-4705-ED3A-886FC3A58B23}"/>
                </a:ext>
              </a:extLst>
            </p:cNvPr>
            <p:cNvSpPr/>
            <p:nvPr/>
          </p:nvSpPr>
          <p:spPr>
            <a:xfrm>
              <a:off x="1153886" y="3707491"/>
              <a:ext cx="9859347" cy="2637325"/>
            </a:xfrm>
            <a:prstGeom prst="roundRect">
              <a:avLst>
                <a:gd name="adj" fmla="val 9591"/>
              </a:avLst>
            </a:prstGeom>
            <a:solidFill>
              <a:schemeClr val="tx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7E0E80C-60A1-8EEC-52AA-8FA77D32D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04" y="3664470"/>
              <a:ext cx="1218150" cy="335862"/>
            </a:xfrm>
            <a:prstGeom prst="rect">
              <a:avLst/>
            </a:prstGeom>
          </p:spPr>
        </p:pic>
      </p:grpSp>
      <p:sp>
        <p:nvSpPr>
          <p:cNvPr id="11" name="TextBox 10">
            <a:extLst>
              <a:ext uri="{FF2B5EF4-FFF2-40B4-BE49-F238E27FC236}">
                <a16:creationId xmlns:a16="http://schemas.microsoft.com/office/drawing/2014/main" id="{0FCF8B53-F3F2-4758-152B-014B3A47DCC6}"/>
              </a:ext>
            </a:extLst>
          </p:cNvPr>
          <p:cNvSpPr txBox="1"/>
          <p:nvPr/>
        </p:nvSpPr>
        <p:spPr>
          <a:xfrm>
            <a:off x="1450805" y="2855976"/>
            <a:ext cx="8942197" cy="3046988"/>
          </a:xfrm>
          <a:prstGeom prst="rect">
            <a:avLst/>
          </a:prstGeom>
          <a:noFill/>
        </p:spPr>
        <p:txBody>
          <a:bodyPr wrap="square" rtlCol="0">
            <a:spAutoFit/>
          </a:bodyPr>
          <a:lstStyle/>
          <a:p>
            <a:pPr marL="457200" indent="-457200" algn="just">
              <a:buAutoNum type="arabicPeriod"/>
            </a:pPr>
            <a:r>
              <a:rPr lang="en-US" sz="2400">
                <a:solidFill>
                  <a:schemeClr val="bg1"/>
                </a:solidFill>
                <a:latin typeface="Times New Roman" panose="02020603050405020304" pitchFamily="18" charset="0"/>
                <a:cs typeface="Times New Roman" panose="02020603050405020304" pitchFamily="18" charset="0"/>
              </a:rPr>
              <a:t>Lệnh while kiểm tra điều kiện trước khi thực hiện khối lệnh lặp.</a:t>
            </a:r>
          </a:p>
          <a:p>
            <a:pPr marL="457200" indent="-457200" algn="just">
              <a:buAutoNum type="arabicPeriod"/>
            </a:pPr>
            <a:r>
              <a:rPr lang="en-US" sz="2400">
                <a:solidFill>
                  <a:schemeClr val="bg1"/>
                </a:solidFill>
                <a:latin typeface="Times New Roman" panose="02020603050405020304" pitchFamily="18" charset="0"/>
                <a:cs typeface="Times New Roman" panose="02020603050405020304" pitchFamily="18" charset="0"/>
              </a:rPr>
              <a:t>Chương trình tính tổng: 2+4+…+100:</a:t>
            </a:r>
          </a:p>
          <a:p>
            <a:r>
              <a:rPr lang="en-US" sz="2400">
                <a:solidFill>
                  <a:schemeClr val="bg1"/>
                </a:solidFill>
                <a:latin typeface="Times New Roman" panose="02020603050405020304" pitchFamily="18" charset="0"/>
                <a:cs typeface="Times New Roman" panose="02020603050405020304" pitchFamily="18" charset="0"/>
              </a:rPr>
              <a:t>	S=0</a:t>
            </a:r>
          </a:p>
          <a:p>
            <a:r>
              <a:rPr lang="en-US" sz="2400">
                <a:solidFill>
                  <a:schemeClr val="bg1"/>
                </a:solidFill>
                <a:latin typeface="Times New Roman" panose="02020603050405020304" pitchFamily="18" charset="0"/>
                <a:cs typeface="Times New Roman" panose="02020603050405020304" pitchFamily="18" charset="0"/>
              </a:rPr>
              <a:t>	k=2</a:t>
            </a:r>
          </a:p>
          <a:p>
            <a:r>
              <a:rPr lang="en-US" sz="2400">
                <a:solidFill>
                  <a:schemeClr val="bg1"/>
                </a:solidFill>
                <a:latin typeface="Times New Roman" panose="02020603050405020304" pitchFamily="18" charset="0"/>
                <a:cs typeface="Times New Roman" panose="02020603050405020304" pitchFamily="18" charset="0"/>
              </a:rPr>
              <a:t>	while k&lt;=100:</a:t>
            </a:r>
          </a:p>
          <a:p>
            <a:r>
              <a:rPr lang="en-US" sz="2400">
                <a:solidFill>
                  <a:schemeClr val="bg1"/>
                </a:solidFill>
                <a:latin typeface="Times New Roman" panose="02020603050405020304" pitchFamily="18" charset="0"/>
                <a:cs typeface="Times New Roman" panose="02020603050405020304" pitchFamily="18" charset="0"/>
              </a:rPr>
              <a:t>    		S=S+k</a:t>
            </a:r>
          </a:p>
          <a:p>
            <a:r>
              <a:rPr lang="en-US" sz="2400">
                <a:solidFill>
                  <a:schemeClr val="bg1"/>
                </a:solidFill>
                <a:latin typeface="Times New Roman" panose="02020603050405020304" pitchFamily="18" charset="0"/>
                <a:cs typeface="Times New Roman" panose="02020603050405020304" pitchFamily="18" charset="0"/>
              </a:rPr>
              <a:t>    		k=k+2</a:t>
            </a:r>
          </a:p>
          <a:p>
            <a:r>
              <a:rPr lang="en-US" sz="2400">
                <a:solidFill>
                  <a:schemeClr val="bg1"/>
                </a:solidFill>
                <a:latin typeface="Times New Roman" panose="02020603050405020304" pitchFamily="18" charset="0"/>
                <a:cs typeface="Times New Roman" panose="02020603050405020304" pitchFamily="18" charset="0"/>
              </a:rPr>
              <a:t>	print("Kết quả là: ", S)</a:t>
            </a:r>
          </a:p>
        </p:txBody>
      </p:sp>
      <p:sp>
        <p:nvSpPr>
          <p:cNvPr id="12" name="TextBox 11">
            <a:extLst>
              <a:ext uri="{FF2B5EF4-FFF2-40B4-BE49-F238E27FC236}">
                <a16:creationId xmlns:a16="http://schemas.microsoft.com/office/drawing/2014/main" id="{C79AD054-64D0-C4E3-C804-286AF39CB6F1}"/>
              </a:ext>
            </a:extLst>
          </p:cNvPr>
          <p:cNvSpPr txBox="1"/>
          <p:nvPr/>
        </p:nvSpPr>
        <p:spPr>
          <a:xfrm>
            <a:off x="5609622" y="3898698"/>
            <a:ext cx="4783380" cy="1938992"/>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S=0</a:t>
            </a:r>
          </a:p>
          <a:p>
            <a:r>
              <a:rPr lang="en-US" sz="2000">
                <a:solidFill>
                  <a:srgbClr val="FF0000"/>
                </a:solidFill>
                <a:latin typeface="Times New Roman" panose="02020603050405020304" pitchFamily="18" charset="0"/>
                <a:cs typeface="Times New Roman" panose="02020603050405020304" pitchFamily="18" charset="0"/>
              </a:rPr>
              <a:t>k=2</a:t>
            </a:r>
          </a:p>
          <a:p>
            <a:r>
              <a:rPr lang="en-US" sz="2000">
                <a:solidFill>
                  <a:srgbClr val="FF0000"/>
                </a:solidFill>
                <a:latin typeface="Times New Roman" panose="02020603050405020304" pitchFamily="18" charset="0"/>
                <a:cs typeface="Times New Roman" panose="02020603050405020304" pitchFamily="18" charset="0"/>
              </a:rPr>
              <a:t>k=2: S=S+k=0+2 		k=k+2=2+2=4</a:t>
            </a:r>
          </a:p>
          <a:p>
            <a:r>
              <a:rPr lang="en-US" sz="2000">
                <a:solidFill>
                  <a:srgbClr val="FF0000"/>
                </a:solidFill>
                <a:latin typeface="Times New Roman" panose="02020603050405020304" pitchFamily="18" charset="0"/>
                <a:cs typeface="Times New Roman" panose="02020603050405020304" pitchFamily="18" charset="0"/>
              </a:rPr>
              <a:t>k=4: S=S+k=0+2+4 		k=k+2=4+2=6</a:t>
            </a:r>
          </a:p>
          <a:p>
            <a:r>
              <a:rPr lang="en-US" sz="2000">
                <a:solidFill>
                  <a:srgbClr val="FF0000"/>
                </a:solidFill>
                <a:latin typeface="Times New Roman" panose="02020603050405020304" pitchFamily="18" charset="0"/>
                <a:cs typeface="Times New Roman" panose="02020603050405020304" pitchFamily="18" charset="0"/>
              </a:rPr>
              <a:t>k=6: S=S+k=0+2+4+6 	k=k+2=6+2=8</a:t>
            </a:r>
          </a:p>
          <a:p>
            <a:r>
              <a:rPr lang="en-US" sz="2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40590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7" end="7"/>
                                            </p:txEl>
                                          </p:spTgt>
                                        </p:tgtEl>
                                        <p:attrNameLst>
                                          <p:attrName>style.visibility</p:attrName>
                                        </p:attrNameLst>
                                      </p:cBhvr>
                                      <p:to>
                                        <p:strVal val="visible"/>
                                      </p:to>
                                    </p:set>
                                    <p:animEffect transition="in" filter="fade">
                                      <p:cBhvr>
                                        <p:cTn id="52" dur="500"/>
                                        <p:tgtEl>
                                          <p:spTgt spid="1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fade">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fade">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Effect transition="in" filter="fade">
                                      <p:cBhvr>
                                        <p:cTn id="67" dur="500"/>
                                        <p:tgtEl>
                                          <p:spTgt spid="1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Effect transition="in" filter="fade">
                                      <p:cBhvr>
                                        <p:cTn id="72" dur="500"/>
                                        <p:tgtEl>
                                          <p:spTgt spid="1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xEl>
                                              <p:pRg st="4" end="4"/>
                                            </p:txEl>
                                          </p:spTgt>
                                        </p:tgtEl>
                                        <p:attrNameLst>
                                          <p:attrName>style.visibility</p:attrName>
                                        </p:attrNameLst>
                                      </p:cBhvr>
                                      <p:to>
                                        <p:strVal val="visible"/>
                                      </p:to>
                                    </p:set>
                                    <p:animEffect transition="in" filter="fade">
                                      <p:cBhvr>
                                        <p:cTn id="77" dur="500"/>
                                        <p:tgtEl>
                                          <p:spTgt spid="12">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2">
                                            <p:txEl>
                                              <p:pRg st="5" end="5"/>
                                            </p:txEl>
                                          </p:spTgt>
                                        </p:tgtEl>
                                        <p:attrNameLst>
                                          <p:attrName>style.visibility</p:attrName>
                                        </p:attrNameLst>
                                      </p:cBhvr>
                                      <p:to>
                                        <p:strVal val="visible"/>
                                      </p:to>
                                    </p:set>
                                    <p:animEffect transition="in" filter="fade">
                                      <p:cBhvr>
                                        <p:cTn id="8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2459736" y="603504"/>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15" name="Rectangle: Rounded Corners 14">
            <a:extLst>
              <a:ext uri="{FF2B5EF4-FFF2-40B4-BE49-F238E27FC236}">
                <a16:creationId xmlns:a16="http://schemas.microsoft.com/office/drawing/2014/main" id="{B1D49CF2-3913-C93E-AC69-EC0C5530E806}"/>
              </a:ext>
            </a:extLst>
          </p:cNvPr>
          <p:cNvSpPr/>
          <p:nvPr/>
        </p:nvSpPr>
        <p:spPr>
          <a:xfrm>
            <a:off x="-3739896" y="-3048"/>
            <a:ext cx="4353250" cy="609600"/>
          </a:xfrm>
          <a:prstGeom prst="roundRect">
            <a:avLst>
              <a:gd name="adj" fmla="val 50000"/>
            </a:avLst>
          </a:prstGeom>
          <a:solidFill>
            <a:srgbClr val="F8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CẤU TRÚC LẬP TRÌNH     2</a:t>
            </a:r>
          </a:p>
        </p:txBody>
      </p:sp>
    </p:spTree>
    <p:extLst>
      <p:ext uri="{BB962C8B-B14F-4D97-AF65-F5344CB8AC3E}">
        <p14:creationId xmlns:p14="http://schemas.microsoft.com/office/powerpoint/2010/main" val="20730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4.79167E-6 -1.48148E-6 L 0.28425 -1.48148E-6 " pathEditMode="relative" rAng="0" ptsTypes="AA">
                                      <p:cBhvr>
                                        <p:cTn id="18" dur="500" fill="hold"/>
                                        <p:tgtEl>
                                          <p:spTgt spid="15"/>
                                        </p:tgtEl>
                                        <p:attrNameLst>
                                          <p:attrName>ppt_x</p:attrName>
                                          <p:attrName>ppt_y</p:attrName>
                                        </p:attrNameLst>
                                      </p:cBhvr>
                                      <p:rCtr x="14206" y="0"/>
                                    </p:animMotion>
                                  </p:childTnLst>
                                </p:cTn>
                              </p:par>
                              <p:par>
                                <p:cTn id="19" presetID="2" presetClass="exit" presetSubtype="8" fill="hold" grpId="1" nodeType="with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0-ppt_w/2"/>
                                          </p:val>
                                        </p:tav>
                                      </p:tavLst>
                                    </p:anim>
                                    <p:anim calcmode="lin" valueType="num">
                                      <p:cBhvr additive="base">
                                        <p:cTn id="21" dur="500"/>
                                        <p:tgtEl>
                                          <p:spTgt spid="14"/>
                                        </p:tgtEl>
                                        <p:attrNameLst>
                                          <p:attrName>ppt_y</p:attrName>
                                        </p:attrNameLst>
                                      </p:cBhvr>
                                      <p:tavLst>
                                        <p:tav tm="0">
                                          <p:val>
                                            <p:strVal val="ppt_y"/>
                                          </p:val>
                                        </p:tav>
                                        <p:tav tm="100000">
                                          <p:val>
                                            <p:strVal val="ppt_y"/>
                                          </p:val>
                                        </p:tav>
                                      </p:tavLst>
                                    </p:anim>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B1D49CF2-3913-C93E-AC69-EC0C5530E806}"/>
              </a:ext>
            </a:extLst>
          </p:cNvPr>
          <p:cNvSpPr/>
          <p:nvPr/>
        </p:nvSpPr>
        <p:spPr>
          <a:xfrm>
            <a:off x="-292608" y="-3048"/>
            <a:ext cx="4353250" cy="609600"/>
          </a:xfrm>
          <a:prstGeom prst="roundRect">
            <a:avLst>
              <a:gd name="adj" fmla="val 50000"/>
            </a:avLst>
          </a:prstGeom>
          <a:solidFill>
            <a:srgbClr val="F8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CẤU TRÚC LẬP TRÌNH     2</a:t>
            </a:r>
          </a:p>
        </p:txBody>
      </p:sp>
      <p:sp>
        <p:nvSpPr>
          <p:cNvPr id="2" name="Rectangle 1">
            <a:extLst>
              <a:ext uri="{FF2B5EF4-FFF2-40B4-BE49-F238E27FC236}">
                <a16:creationId xmlns:a16="http://schemas.microsoft.com/office/drawing/2014/main" id="{DB848CB7-A1DB-8BE9-7F4A-F75936FA2B81}"/>
              </a:ext>
            </a:extLst>
          </p:cNvPr>
          <p:cNvSpPr/>
          <p:nvPr/>
        </p:nvSpPr>
        <p:spPr>
          <a:xfrm>
            <a:off x="764580" y="969264"/>
            <a:ext cx="3130764" cy="1527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x=int(input(“Nhập x:”))</a:t>
            </a:r>
          </a:p>
          <a:p>
            <a:r>
              <a:rPr lang="en-US" sz="2400">
                <a:latin typeface="Times New Roman" panose="02020603050405020304" pitchFamily="18" charset="0"/>
                <a:cs typeface="Times New Roman" panose="02020603050405020304" pitchFamily="18" charset="0"/>
              </a:rPr>
              <a:t>y=int(input(“Nhập y:”))</a:t>
            </a:r>
          </a:p>
          <a:p>
            <a:r>
              <a:rPr lang="en-US" sz="2400">
                <a:latin typeface="Times New Roman" panose="02020603050405020304" pitchFamily="18" charset="0"/>
                <a:cs typeface="Times New Roman" panose="02020603050405020304" pitchFamily="18" charset="0"/>
              </a:rPr>
              <a:t>S=x+y</a:t>
            </a:r>
          </a:p>
          <a:p>
            <a:r>
              <a:rPr lang="en-US" sz="2400">
                <a:latin typeface="Times New Roman" panose="02020603050405020304" pitchFamily="18" charset="0"/>
                <a:cs typeface="Times New Roman" panose="02020603050405020304" pitchFamily="18" charset="0"/>
              </a:rPr>
              <a:t>print(S)</a:t>
            </a:r>
          </a:p>
        </p:txBody>
      </p:sp>
      <p:sp>
        <p:nvSpPr>
          <p:cNvPr id="5" name="Rectangle: Rounded Corners 4">
            <a:extLst>
              <a:ext uri="{FF2B5EF4-FFF2-40B4-BE49-F238E27FC236}">
                <a16:creationId xmlns:a16="http://schemas.microsoft.com/office/drawing/2014/main" id="{9087BF38-A786-2F91-253C-73BC6DC02141}"/>
              </a:ext>
            </a:extLst>
          </p:cNvPr>
          <p:cNvSpPr/>
          <p:nvPr/>
        </p:nvSpPr>
        <p:spPr>
          <a:xfrm>
            <a:off x="764580" y="2764148"/>
            <a:ext cx="3130764" cy="294170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8603EF8-937F-A3B5-399B-497FD38CE3A9}"/>
              </a:ext>
            </a:extLst>
          </p:cNvPr>
          <p:cNvSpPr/>
          <p:nvPr/>
        </p:nvSpPr>
        <p:spPr>
          <a:xfrm>
            <a:off x="1022870" y="3029489"/>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x=int(input(“Nhập x:”))</a:t>
            </a:r>
          </a:p>
        </p:txBody>
      </p:sp>
      <p:sp>
        <p:nvSpPr>
          <p:cNvPr id="8" name="Rectangle 7">
            <a:extLst>
              <a:ext uri="{FF2B5EF4-FFF2-40B4-BE49-F238E27FC236}">
                <a16:creationId xmlns:a16="http://schemas.microsoft.com/office/drawing/2014/main" id="{5561F80A-B858-67D7-5454-E673283D9A44}"/>
              </a:ext>
            </a:extLst>
          </p:cNvPr>
          <p:cNvSpPr/>
          <p:nvPr/>
        </p:nvSpPr>
        <p:spPr>
          <a:xfrm>
            <a:off x="1022870" y="3691849"/>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y=int(input(“Nhập y:”))</a:t>
            </a:r>
          </a:p>
        </p:txBody>
      </p:sp>
      <p:sp>
        <p:nvSpPr>
          <p:cNvPr id="9" name="Rectangle 8">
            <a:extLst>
              <a:ext uri="{FF2B5EF4-FFF2-40B4-BE49-F238E27FC236}">
                <a16:creationId xmlns:a16="http://schemas.microsoft.com/office/drawing/2014/main" id="{57FE8701-5159-8776-E322-A6553DC90CF8}"/>
              </a:ext>
            </a:extLst>
          </p:cNvPr>
          <p:cNvSpPr/>
          <p:nvPr/>
        </p:nvSpPr>
        <p:spPr>
          <a:xfrm>
            <a:off x="1022870" y="4372111"/>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S=x+y</a:t>
            </a:r>
          </a:p>
        </p:txBody>
      </p:sp>
      <p:sp>
        <p:nvSpPr>
          <p:cNvPr id="10" name="Rectangle 9">
            <a:extLst>
              <a:ext uri="{FF2B5EF4-FFF2-40B4-BE49-F238E27FC236}">
                <a16:creationId xmlns:a16="http://schemas.microsoft.com/office/drawing/2014/main" id="{07E52A7D-2333-E6A4-AB07-5793F62F04C2}"/>
              </a:ext>
            </a:extLst>
          </p:cNvPr>
          <p:cNvSpPr/>
          <p:nvPr/>
        </p:nvSpPr>
        <p:spPr>
          <a:xfrm>
            <a:off x="1022869" y="5017502"/>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print(S)</a:t>
            </a:r>
          </a:p>
        </p:txBody>
      </p:sp>
      <p:cxnSp>
        <p:nvCxnSpPr>
          <p:cNvPr id="11" name="Straight Arrow Connector 10">
            <a:extLst>
              <a:ext uri="{FF2B5EF4-FFF2-40B4-BE49-F238E27FC236}">
                <a16:creationId xmlns:a16="http://schemas.microsoft.com/office/drawing/2014/main" id="{360A198F-ED68-DE99-1B69-A5C51533EE2D}"/>
              </a:ext>
            </a:extLst>
          </p:cNvPr>
          <p:cNvCxnSpPr>
            <a:cxnSpLocks/>
          </p:cNvCxnSpPr>
          <p:nvPr/>
        </p:nvCxnSpPr>
        <p:spPr>
          <a:xfrm>
            <a:off x="2297307" y="2697480"/>
            <a:ext cx="0" cy="3320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FD18E1-62CE-0C71-20EC-B110BC47FBF9}"/>
              </a:ext>
            </a:extLst>
          </p:cNvPr>
          <p:cNvCxnSpPr>
            <a:cxnSpLocks/>
          </p:cNvCxnSpPr>
          <p:nvPr/>
        </p:nvCxnSpPr>
        <p:spPr>
          <a:xfrm>
            <a:off x="2305566" y="3438144"/>
            <a:ext cx="0" cy="237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BF13E2-12A4-5CE2-2667-E6F05F8368D8}"/>
              </a:ext>
            </a:extLst>
          </p:cNvPr>
          <p:cNvCxnSpPr>
            <a:cxnSpLocks/>
          </p:cNvCxnSpPr>
          <p:nvPr/>
        </p:nvCxnSpPr>
        <p:spPr>
          <a:xfrm>
            <a:off x="2312940" y="4106601"/>
            <a:ext cx="0" cy="237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4F1F6F-0015-B2EB-ECF6-9B732E20FDF3}"/>
              </a:ext>
            </a:extLst>
          </p:cNvPr>
          <p:cNvCxnSpPr>
            <a:cxnSpLocks/>
          </p:cNvCxnSpPr>
          <p:nvPr/>
        </p:nvCxnSpPr>
        <p:spPr>
          <a:xfrm>
            <a:off x="2320314" y="4779980"/>
            <a:ext cx="0" cy="237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26A3CC-3FB4-A5F4-CA06-798229690DC7}"/>
              </a:ext>
            </a:extLst>
          </p:cNvPr>
          <p:cNvCxnSpPr>
            <a:cxnSpLocks/>
          </p:cNvCxnSpPr>
          <p:nvPr/>
        </p:nvCxnSpPr>
        <p:spPr>
          <a:xfrm>
            <a:off x="2321592" y="5423663"/>
            <a:ext cx="0" cy="3588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10BE57E0-1AF2-6F12-58F9-E7D729E18423}"/>
              </a:ext>
            </a:extLst>
          </p:cNvPr>
          <p:cNvSpPr/>
          <p:nvPr/>
        </p:nvSpPr>
        <p:spPr>
          <a:xfrm>
            <a:off x="764128" y="5943377"/>
            <a:ext cx="3130764" cy="5305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Cấu trúc tuần tự</a:t>
            </a:r>
          </a:p>
        </p:txBody>
      </p:sp>
      <p:sp>
        <p:nvSpPr>
          <p:cNvPr id="3" name="Rectangle 2">
            <a:extLst>
              <a:ext uri="{FF2B5EF4-FFF2-40B4-BE49-F238E27FC236}">
                <a16:creationId xmlns:a16="http://schemas.microsoft.com/office/drawing/2014/main" id="{82B8DA96-640C-37D6-16E4-62F4625CFA95}"/>
              </a:ext>
            </a:extLst>
          </p:cNvPr>
          <p:cNvSpPr/>
          <p:nvPr/>
        </p:nvSpPr>
        <p:spPr>
          <a:xfrm>
            <a:off x="4464852" y="969264"/>
            <a:ext cx="3130764" cy="1527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n=int(input(“Nhập n:”))</a:t>
            </a:r>
          </a:p>
          <a:p>
            <a:r>
              <a:rPr lang="en-US" sz="2400">
                <a:latin typeface="Times New Roman" panose="02020603050405020304" pitchFamily="18" charset="0"/>
                <a:cs typeface="Times New Roman" panose="02020603050405020304" pitchFamily="18" charset="0"/>
              </a:rPr>
              <a:t>if n%2==0:</a:t>
            </a:r>
          </a:p>
          <a:p>
            <a:r>
              <a:rPr lang="en-US" sz="2400">
                <a:latin typeface="Times New Roman" panose="02020603050405020304" pitchFamily="18" charset="0"/>
                <a:cs typeface="Times New Roman" panose="02020603050405020304" pitchFamily="18" charset="0"/>
              </a:rPr>
              <a:t>	print(n)</a:t>
            </a:r>
          </a:p>
        </p:txBody>
      </p:sp>
      <p:sp>
        <p:nvSpPr>
          <p:cNvPr id="4" name="Rectangle: Rounded Corners 3">
            <a:extLst>
              <a:ext uri="{FF2B5EF4-FFF2-40B4-BE49-F238E27FC236}">
                <a16:creationId xmlns:a16="http://schemas.microsoft.com/office/drawing/2014/main" id="{98AEEBCB-7E43-DC01-29B3-FF2A5B6D1F9E}"/>
              </a:ext>
            </a:extLst>
          </p:cNvPr>
          <p:cNvSpPr/>
          <p:nvPr/>
        </p:nvSpPr>
        <p:spPr>
          <a:xfrm>
            <a:off x="4464852" y="2764147"/>
            <a:ext cx="3130764" cy="294170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12" name="Diamond 11">
            <a:extLst>
              <a:ext uri="{FF2B5EF4-FFF2-40B4-BE49-F238E27FC236}">
                <a16:creationId xmlns:a16="http://schemas.microsoft.com/office/drawing/2014/main" id="{21A9EA66-A0C0-C9A0-81C4-F0FC272B6A7E}"/>
              </a:ext>
            </a:extLst>
          </p:cNvPr>
          <p:cNvSpPr/>
          <p:nvPr/>
        </p:nvSpPr>
        <p:spPr>
          <a:xfrm>
            <a:off x="5445687" y="3745771"/>
            <a:ext cx="2149927" cy="765491"/>
          </a:xfrm>
          <a:prstGeom prst="diamond">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n%2==0</a:t>
            </a:r>
          </a:p>
        </p:txBody>
      </p:sp>
      <p:cxnSp>
        <p:nvCxnSpPr>
          <p:cNvPr id="13" name="Straight Arrow Connector 12">
            <a:extLst>
              <a:ext uri="{FF2B5EF4-FFF2-40B4-BE49-F238E27FC236}">
                <a16:creationId xmlns:a16="http://schemas.microsoft.com/office/drawing/2014/main" id="{26192F87-0776-5347-4F8C-47641E9C4FEA}"/>
              </a:ext>
            </a:extLst>
          </p:cNvPr>
          <p:cNvCxnSpPr>
            <a:cxnSpLocks/>
          </p:cNvCxnSpPr>
          <p:nvPr/>
        </p:nvCxnSpPr>
        <p:spPr>
          <a:xfrm>
            <a:off x="6520651" y="3412139"/>
            <a:ext cx="0" cy="3336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29CCC3-4A59-87DD-2F91-2B6D892E9C63}"/>
              </a:ext>
            </a:extLst>
          </p:cNvPr>
          <p:cNvCxnSpPr>
            <a:cxnSpLocks/>
          </p:cNvCxnSpPr>
          <p:nvPr/>
        </p:nvCxnSpPr>
        <p:spPr>
          <a:xfrm>
            <a:off x="5005354" y="4124069"/>
            <a:ext cx="0" cy="3871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B29DD7-9C79-C09D-34E1-EA8CB7F5E10A}"/>
              </a:ext>
            </a:extLst>
          </p:cNvPr>
          <p:cNvCxnSpPr>
            <a:cxnSpLocks/>
          </p:cNvCxnSpPr>
          <p:nvPr/>
        </p:nvCxnSpPr>
        <p:spPr>
          <a:xfrm flipV="1">
            <a:off x="5005354" y="4128517"/>
            <a:ext cx="440333" cy="50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BC45843-69BF-3048-A7F6-9C29D4E8C26F}"/>
              </a:ext>
            </a:extLst>
          </p:cNvPr>
          <p:cNvSpPr/>
          <p:nvPr/>
        </p:nvSpPr>
        <p:spPr>
          <a:xfrm>
            <a:off x="4481303" y="4515574"/>
            <a:ext cx="1024333" cy="40176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print(n)</a:t>
            </a:r>
          </a:p>
        </p:txBody>
      </p:sp>
      <p:cxnSp>
        <p:nvCxnSpPr>
          <p:cNvPr id="22" name="Straight Arrow Connector 21">
            <a:extLst>
              <a:ext uri="{FF2B5EF4-FFF2-40B4-BE49-F238E27FC236}">
                <a16:creationId xmlns:a16="http://schemas.microsoft.com/office/drawing/2014/main" id="{F150D366-0D89-EACB-74D8-6F3A0E27CA50}"/>
              </a:ext>
            </a:extLst>
          </p:cNvPr>
          <p:cNvCxnSpPr>
            <a:cxnSpLocks/>
          </p:cNvCxnSpPr>
          <p:nvPr/>
        </p:nvCxnSpPr>
        <p:spPr>
          <a:xfrm>
            <a:off x="6532630" y="4511263"/>
            <a:ext cx="0" cy="12119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27A1B8-9709-3E92-1ADE-7498D3449597}"/>
              </a:ext>
            </a:extLst>
          </p:cNvPr>
          <p:cNvCxnSpPr>
            <a:cxnSpLocks/>
          </p:cNvCxnSpPr>
          <p:nvPr/>
        </p:nvCxnSpPr>
        <p:spPr>
          <a:xfrm>
            <a:off x="4995476" y="4917337"/>
            <a:ext cx="8784" cy="3777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9503DD-0329-237D-932C-7F6E89CFBE83}"/>
              </a:ext>
            </a:extLst>
          </p:cNvPr>
          <p:cNvCxnSpPr>
            <a:cxnSpLocks/>
          </p:cNvCxnSpPr>
          <p:nvPr/>
        </p:nvCxnSpPr>
        <p:spPr>
          <a:xfrm>
            <a:off x="4999869" y="5284355"/>
            <a:ext cx="1520781" cy="107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FE54ACC-782D-014C-4A15-CFEA4E33753C}"/>
              </a:ext>
            </a:extLst>
          </p:cNvPr>
          <p:cNvSpPr txBox="1"/>
          <p:nvPr/>
        </p:nvSpPr>
        <p:spPr>
          <a:xfrm>
            <a:off x="4901827" y="3750404"/>
            <a:ext cx="73982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Đúng</a:t>
            </a:r>
          </a:p>
        </p:txBody>
      </p:sp>
      <p:sp>
        <p:nvSpPr>
          <p:cNvPr id="26" name="TextBox 25">
            <a:extLst>
              <a:ext uri="{FF2B5EF4-FFF2-40B4-BE49-F238E27FC236}">
                <a16:creationId xmlns:a16="http://schemas.microsoft.com/office/drawing/2014/main" id="{A6493C62-353C-2C5D-5F4F-D34EC2245A08}"/>
              </a:ext>
            </a:extLst>
          </p:cNvPr>
          <p:cNvSpPr txBox="1"/>
          <p:nvPr/>
        </p:nvSpPr>
        <p:spPr>
          <a:xfrm>
            <a:off x="6563871" y="4600155"/>
            <a:ext cx="50245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Sai</a:t>
            </a:r>
          </a:p>
        </p:txBody>
      </p:sp>
      <p:sp>
        <p:nvSpPr>
          <p:cNvPr id="27" name="Rectangle 26">
            <a:extLst>
              <a:ext uri="{FF2B5EF4-FFF2-40B4-BE49-F238E27FC236}">
                <a16:creationId xmlns:a16="http://schemas.microsoft.com/office/drawing/2014/main" id="{BDF2DBAA-B9D0-9F11-B38F-C4DF4A5A565C}"/>
              </a:ext>
            </a:extLst>
          </p:cNvPr>
          <p:cNvSpPr/>
          <p:nvPr/>
        </p:nvSpPr>
        <p:spPr>
          <a:xfrm>
            <a:off x="4805304" y="3010440"/>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n=int(input(“Nhập n:”))</a:t>
            </a:r>
          </a:p>
        </p:txBody>
      </p:sp>
      <p:cxnSp>
        <p:nvCxnSpPr>
          <p:cNvPr id="28" name="Straight Arrow Connector 27">
            <a:extLst>
              <a:ext uri="{FF2B5EF4-FFF2-40B4-BE49-F238E27FC236}">
                <a16:creationId xmlns:a16="http://schemas.microsoft.com/office/drawing/2014/main" id="{21ED47FF-EC55-3FAB-90E5-47594802B0A6}"/>
              </a:ext>
            </a:extLst>
          </p:cNvPr>
          <p:cNvCxnSpPr>
            <a:cxnSpLocks/>
          </p:cNvCxnSpPr>
          <p:nvPr/>
        </p:nvCxnSpPr>
        <p:spPr>
          <a:xfrm>
            <a:off x="6520650" y="2654284"/>
            <a:ext cx="0" cy="3320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9C62F81-D30A-F2F1-73E5-8B68135780CA}"/>
              </a:ext>
            </a:extLst>
          </p:cNvPr>
          <p:cNvSpPr/>
          <p:nvPr/>
        </p:nvSpPr>
        <p:spPr>
          <a:xfrm>
            <a:off x="4481303" y="5952148"/>
            <a:ext cx="3130764" cy="52180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Cấu trúc rẽ nhánh</a:t>
            </a:r>
          </a:p>
        </p:txBody>
      </p:sp>
      <p:sp>
        <p:nvSpPr>
          <p:cNvPr id="30" name="Rectangle: Rounded Corners 29">
            <a:extLst>
              <a:ext uri="{FF2B5EF4-FFF2-40B4-BE49-F238E27FC236}">
                <a16:creationId xmlns:a16="http://schemas.microsoft.com/office/drawing/2014/main" id="{9449335E-6488-4C12-5D68-88A57045BBEC}"/>
              </a:ext>
            </a:extLst>
          </p:cNvPr>
          <p:cNvSpPr/>
          <p:nvPr/>
        </p:nvSpPr>
        <p:spPr>
          <a:xfrm>
            <a:off x="8165124" y="2764147"/>
            <a:ext cx="3130764" cy="294170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0DB24C81-3065-640B-FF6E-0A59AB36099A}"/>
              </a:ext>
            </a:extLst>
          </p:cNvPr>
          <p:cNvSpPr/>
          <p:nvPr/>
        </p:nvSpPr>
        <p:spPr>
          <a:xfrm>
            <a:off x="8183412" y="969264"/>
            <a:ext cx="3130764" cy="1527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S=0</a:t>
            </a:r>
          </a:p>
          <a:p>
            <a:r>
              <a:rPr lang="en-US" sz="2400">
                <a:latin typeface="Times New Roman" panose="02020603050405020304" pitchFamily="18" charset="0"/>
                <a:cs typeface="Times New Roman" panose="02020603050405020304" pitchFamily="18" charset="0"/>
              </a:rPr>
              <a:t>for k in range(10):</a:t>
            </a:r>
          </a:p>
          <a:p>
            <a:r>
              <a:rPr lang="en-US" sz="2400">
                <a:latin typeface="Times New Roman" panose="02020603050405020304" pitchFamily="18" charset="0"/>
                <a:cs typeface="Times New Roman" panose="02020603050405020304" pitchFamily="18" charset="0"/>
              </a:rPr>
              <a:t>	S=S+k</a:t>
            </a:r>
          </a:p>
        </p:txBody>
      </p:sp>
      <p:sp>
        <p:nvSpPr>
          <p:cNvPr id="64" name="Diamond 63">
            <a:extLst>
              <a:ext uri="{FF2B5EF4-FFF2-40B4-BE49-F238E27FC236}">
                <a16:creationId xmlns:a16="http://schemas.microsoft.com/office/drawing/2014/main" id="{31C4F8E6-51CE-99B6-A51F-FDB6262BFDAF}"/>
              </a:ext>
            </a:extLst>
          </p:cNvPr>
          <p:cNvSpPr/>
          <p:nvPr/>
        </p:nvSpPr>
        <p:spPr>
          <a:xfrm>
            <a:off x="8091137" y="4451824"/>
            <a:ext cx="1845155" cy="805586"/>
          </a:xfrm>
          <a:prstGeom prst="diamond">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k&lt;10-1</a:t>
            </a:r>
          </a:p>
        </p:txBody>
      </p:sp>
      <p:cxnSp>
        <p:nvCxnSpPr>
          <p:cNvPr id="65" name="Straight Arrow Connector 64">
            <a:extLst>
              <a:ext uri="{FF2B5EF4-FFF2-40B4-BE49-F238E27FC236}">
                <a16:creationId xmlns:a16="http://schemas.microsoft.com/office/drawing/2014/main" id="{FE2C6C5C-0CA0-AE8B-C692-9C45B2828D57}"/>
              </a:ext>
            </a:extLst>
          </p:cNvPr>
          <p:cNvCxnSpPr>
            <a:cxnSpLocks/>
          </p:cNvCxnSpPr>
          <p:nvPr/>
        </p:nvCxnSpPr>
        <p:spPr>
          <a:xfrm>
            <a:off x="9026076" y="4059073"/>
            <a:ext cx="0" cy="407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D914DCB-1DE0-43D2-D8FF-97322C160C6A}"/>
              </a:ext>
            </a:extLst>
          </p:cNvPr>
          <p:cNvCxnSpPr>
            <a:cxnSpLocks/>
          </p:cNvCxnSpPr>
          <p:nvPr/>
        </p:nvCxnSpPr>
        <p:spPr>
          <a:xfrm>
            <a:off x="9896496" y="4854617"/>
            <a:ext cx="4819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5E54A74-CC0F-9B3B-CB15-4BE65A8649E3}"/>
              </a:ext>
            </a:extLst>
          </p:cNvPr>
          <p:cNvSpPr/>
          <p:nvPr/>
        </p:nvSpPr>
        <p:spPr>
          <a:xfrm>
            <a:off x="10378932" y="4653735"/>
            <a:ext cx="902731" cy="40176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k=k+1</a:t>
            </a:r>
          </a:p>
        </p:txBody>
      </p:sp>
      <p:cxnSp>
        <p:nvCxnSpPr>
          <p:cNvPr id="68" name="Straight Arrow Connector 67">
            <a:extLst>
              <a:ext uri="{FF2B5EF4-FFF2-40B4-BE49-F238E27FC236}">
                <a16:creationId xmlns:a16="http://schemas.microsoft.com/office/drawing/2014/main" id="{043AE91D-AE58-6050-6F6C-2B78D5E334DB}"/>
              </a:ext>
            </a:extLst>
          </p:cNvPr>
          <p:cNvCxnSpPr>
            <a:cxnSpLocks/>
          </p:cNvCxnSpPr>
          <p:nvPr/>
        </p:nvCxnSpPr>
        <p:spPr>
          <a:xfrm>
            <a:off x="9035220" y="5269489"/>
            <a:ext cx="0" cy="4537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0E79594-BF8E-4680-F12A-5879DDD16B96}"/>
              </a:ext>
            </a:extLst>
          </p:cNvPr>
          <p:cNvCxnSpPr>
            <a:cxnSpLocks/>
          </p:cNvCxnSpPr>
          <p:nvPr/>
        </p:nvCxnSpPr>
        <p:spPr>
          <a:xfrm>
            <a:off x="10870183" y="3857554"/>
            <a:ext cx="0" cy="810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AB4388B-C936-7A82-F286-48F4C4BEC662}"/>
              </a:ext>
            </a:extLst>
          </p:cNvPr>
          <p:cNvCxnSpPr>
            <a:cxnSpLocks/>
            <a:endCxn id="73" idx="3"/>
          </p:cNvCxnSpPr>
          <p:nvPr/>
        </p:nvCxnSpPr>
        <p:spPr>
          <a:xfrm flipH="1">
            <a:off x="9500612" y="3845141"/>
            <a:ext cx="13695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3604994-9B7A-76AF-1AD0-978AB887FFE9}"/>
              </a:ext>
            </a:extLst>
          </p:cNvPr>
          <p:cNvSpPr txBox="1"/>
          <p:nvPr/>
        </p:nvSpPr>
        <p:spPr>
          <a:xfrm>
            <a:off x="9753039" y="4472049"/>
            <a:ext cx="73982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Đúng</a:t>
            </a:r>
          </a:p>
        </p:txBody>
      </p:sp>
      <p:sp>
        <p:nvSpPr>
          <p:cNvPr id="72" name="TextBox 71">
            <a:extLst>
              <a:ext uri="{FF2B5EF4-FFF2-40B4-BE49-F238E27FC236}">
                <a16:creationId xmlns:a16="http://schemas.microsoft.com/office/drawing/2014/main" id="{62B6BA07-E19F-7C16-AC46-448BE19D0C04}"/>
              </a:ext>
            </a:extLst>
          </p:cNvPr>
          <p:cNvSpPr txBox="1"/>
          <p:nvPr/>
        </p:nvSpPr>
        <p:spPr>
          <a:xfrm>
            <a:off x="9035760" y="5257410"/>
            <a:ext cx="61912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Sai</a:t>
            </a:r>
          </a:p>
        </p:txBody>
      </p:sp>
      <p:sp>
        <p:nvSpPr>
          <p:cNvPr id="73" name="Rectangle 72">
            <a:extLst>
              <a:ext uri="{FF2B5EF4-FFF2-40B4-BE49-F238E27FC236}">
                <a16:creationId xmlns:a16="http://schemas.microsoft.com/office/drawing/2014/main" id="{AFB462FE-054F-3757-C360-A0FE40CA3A64}"/>
              </a:ext>
            </a:extLst>
          </p:cNvPr>
          <p:cNvSpPr/>
          <p:nvPr/>
        </p:nvSpPr>
        <p:spPr>
          <a:xfrm>
            <a:off x="8594737" y="3644259"/>
            <a:ext cx="905875" cy="40176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S=S+k</a:t>
            </a:r>
          </a:p>
        </p:txBody>
      </p:sp>
      <p:sp>
        <p:nvSpPr>
          <p:cNvPr id="74" name="Rectangle 73">
            <a:extLst>
              <a:ext uri="{FF2B5EF4-FFF2-40B4-BE49-F238E27FC236}">
                <a16:creationId xmlns:a16="http://schemas.microsoft.com/office/drawing/2014/main" id="{DF836A31-41C4-BFE7-614D-0B1CE2942DEA}"/>
              </a:ext>
            </a:extLst>
          </p:cNvPr>
          <p:cNvSpPr/>
          <p:nvPr/>
        </p:nvSpPr>
        <p:spPr>
          <a:xfrm>
            <a:off x="8594739" y="2946368"/>
            <a:ext cx="905876" cy="40176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k=0</a:t>
            </a:r>
          </a:p>
        </p:txBody>
      </p:sp>
      <p:cxnSp>
        <p:nvCxnSpPr>
          <p:cNvPr id="75" name="Straight Arrow Connector 74">
            <a:extLst>
              <a:ext uri="{FF2B5EF4-FFF2-40B4-BE49-F238E27FC236}">
                <a16:creationId xmlns:a16="http://schemas.microsoft.com/office/drawing/2014/main" id="{49551C41-B2F3-9869-A55C-F6543024420C}"/>
              </a:ext>
            </a:extLst>
          </p:cNvPr>
          <p:cNvCxnSpPr>
            <a:cxnSpLocks/>
          </p:cNvCxnSpPr>
          <p:nvPr/>
        </p:nvCxnSpPr>
        <p:spPr>
          <a:xfrm>
            <a:off x="9026075" y="3364992"/>
            <a:ext cx="0" cy="269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935087F-5F74-0F30-E56F-F2BBBBB9FED0}"/>
              </a:ext>
            </a:extLst>
          </p:cNvPr>
          <p:cNvCxnSpPr>
            <a:cxnSpLocks/>
          </p:cNvCxnSpPr>
          <p:nvPr/>
        </p:nvCxnSpPr>
        <p:spPr>
          <a:xfrm>
            <a:off x="9002752" y="2624328"/>
            <a:ext cx="0" cy="3220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34B65A16-0033-F9D0-1D89-05B0277C06DD}"/>
              </a:ext>
            </a:extLst>
          </p:cNvPr>
          <p:cNvSpPr/>
          <p:nvPr/>
        </p:nvSpPr>
        <p:spPr>
          <a:xfrm>
            <a:off x="8166072" y="5957100"/>
            <a:ext cx="3130764" cy="52180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Cấu trúc lặp</a:t>
            </a:r>
          </a:p>
        </p:txBody>
      </p:sp>
    </p:spTree>
    <p:extLst>
      <p:ext uri="{BB962C8B-B14F-4D97-AF65-F5344CB8AC3E}">
        <p14:creationId xmlns:p14="http://schemas.microsoft.com/office/powerpoint/2010/main" val="20754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0" end="0"/>
                                            </p:txEl>
                                          </p:spTgt>
                                        </p:tgtEl>
                                        <p:attrNameLst>
                                          <p:attrName>style.visibility</p:attrName>
                                        </p:attrNameLst>
                                      </p:cBhvr>
                                      <p:to>
                                        <p:strVal val="visible"/>
                                      </p:to>
                                    </p:set>
                                    <p:animEffect transition="in" filter="fade">
                                      <p:cBhvr>
                                        <p:cTn id="92" dur="500"/>
                                        <p:tgtEl>
                                          <p:spTgt spid="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Effect transition="in" filter="fade">
                                      <p:cBhvr>
                                        <p:cTn id="97" dur="500"/>
                                        <p:tgtEl>
                                          <p:spTgt spid="3">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
                                            <p:txEl>
                                              <p:pRg st="2" end="2"/>
                                            </p:txEl>
                                          </p:spTgt>
                                        </p:tgtEl>
                                        <p:attrNameLst>
                                          <p:attrName>style.visibility</p:attrName>
                                        </p:attrNameLst>
                                      </p:cBhvr>
                                      <p:to>
                                        <p:strVal val="visible"/>
                                      </p:to>
                                    </p:set>
                                    <p:animEffect transition="in" filter="fade">
                                      <p:cBhvr>
                                        <p:cTn id="102" dur="500"/>
                                        <p:tgtEl>
                                          <p:spTgt spid="3">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up)">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fade">
                                      <p:cBhvr>
                                        <p:cTn id="122" dur="5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righ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wipe(up)">
                                      <p:cBhvr>
                                        <p:cTn id="142" dur="500"/>
                                        <p:tgtEl>
                                          <p:spTgt spid="1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fade">
                                      <p:cBhvr>
                                        <p:cTn id="147" dur="500"/>
                                        <p:tgtEl>
                                          <p:spTgt spid="2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23"/>
                                        </p:tgtEl>
                                        <p:attrNameLst>
                                          <p:attrName>style.visibility</p:attrName>
                                        </p:attrNameLst>
                                      </p:cBhvr>
                                      <p:to>
                                        <p:strVal val="visible"/>
                                      </p:to>
                                    </p:set>
                                    <p:animEffect transition="in" filter="wipe(up)">
                                      <p:cBhvr>
                                        <p:cTn id="152" dur="500"/>
                                        <p:tgtEl>
                                          <p:spTgt spid="2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wipe(left)">
                                      <p:cBhvr>
                                        <p:cTn id="157" dur="500"/>
                                        <p:tgtEl>
                                          <p:spTgt spid="2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6"/>
                                        </p:tgtEl>
                                        <p:attrNameLst>
                                          <p:attrName>style.visibility</p:attrName>
                                        </p:attrNameLst>
                                      </p:cBhvr>
                                      <p:to>
                                        <p:strVal val="visible"/>
                                      </p:to>
                                    </p:set>
                                    <p:animEffect transition="in" filter="fade">
                                      <p:cBhvr>
                                        <p:cTn id="162" dur="500"/>
                                        <p:tgtEl>
                                          <p:spTgt spid="26"/>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nodeType="clickEffect">
                                  <p:stCondLst>
                                    <p:cond delay="0"/>
                                  </p:stCondLst>
                                  <p:childTnLst>
                                    <p:set>
                                      <p:cBhvr>
                                        <p:cTn id="166" dur="1" fill="hold">
                                          <p:stCondLst>
                                            <p:cond delay="0"/>
                                          </p:stCondLst>
                                        </p:cTn>
                                        <p:tgtEl>
                                          <p:spTgt spid="22"/>
                                        </p:tgtEl>
                                        <p:attrNameLst>
                                          <p:attrName>style.visibility</p:attrName>
                                        </p:attrNameLst>
                                      </p:cBhvr>
                                      <p:to>
                                        <p:strVal val="visible"/>
                                      </p:to>
                                    </p:set>
                                    <p:animEffect transition="in" filter="wipe(up)">
                                      <p:cBhvr>
                                        <p:cTn id="167" dur="500"/>
                                        <p:tgtEl>
                                          <p:spTgt spid="2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9"/>
                                        </p:tgtEl>
                                        <p:attrNameLst>
                                          <p:attrName>style.visibility</p:attrName>
                                        </p:attrNameLst>
                                      </p:cBhvr>
                                      <p:to>
                                        <p:strVal val="visible"/>
                                      </p:to>
                                    </p:set>
                                    <p:animEffect transition="in" filter="fade">
                                      <p:cBhvr>
                                        <p:cTn id="172" dur="500"/>
                                        <p:tgtEl>
                                          <p:spTgt spid="29"/>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1"/>
                                        </p:tgtEl>
                                        <p:attrNameLst>
                                          <p:attrName>style.visibility</p:attrName>
                                        </p:attrNameLst>
                                      </p:cBhvr>
                                      <p:to>
                                        <p:strVal val="visible"/>
                                      </p:to>
                                    </p:set>
                                    <p:animEffect transition="in" filter="fade">
                                      <p:cBhvr>
                                        <p:cTn id="177" dur="500"/>
                                        <p:tgtEl>
                                          <p:spTgt spid="3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31">
                                            <p:txEl>
                                              <p:pRg st="1" end="1"/>
                                            </p:txEl>
                                          </p:spTgt>
                                        </p:tgtEl>
                                        <p:attrNameLst>
                                          <p:attrName>style.visibility</p:attrName>
                                        </p:attrNameLst>
                                      </p:cBhvr>
                                      <p:to>
                                        <p:strVal val="visible"/>
                                      </p:to>
                                    </p:set>
                                    <p:animEffect transition="in" filter="fade">
                                      <p:cBhvr>
                                        <p:cTn id="187" dur="500"/>
                                        <p:tgtEl>
                                          <p:spTgt spid="31">
                                            <p:txEl>
                                              <p:pRg st="1" end="1"/>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31">
                                            <p:txEl>
                                              <p:pRg st="2" end="2"/>
                                            </p:txEl>
                                          </p:spTgt>
                                        </p:tgtEl>
                                        <p:attrNameLst>
                                          <p:attrName>style.visibility</p:attrName>
                                        </p:attrNameLst>
                                      </p:cBhvr>
                                      <p:to>
                                        <p:strVal val="visible"/>
                                      </p:to>
                                    </p:set>
                                    <p:animEffect transition="in" filter="fade">
                                      <p:cBhvr>
                                        <p:cTn id="192" dur="500"/>
                                        <p:tgtEl>
                                          <p:spTgt spid="31">
                                            <p:txEl>
                                              <p:pRg st="2" end="2"/>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fade">
                                      <p:cBhvr>
                                        <p:cTn id="197" dur="500"/>
                                        <p:tgtEl>
                                          <p:spTgt spid="30"/>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nodeType="clickEffect">
                                  <p:stCondLst>
                                    <p:cond delay="0"/>
                                  </p:stCondLst>
                                  <p:childTnLst>
                                    <p:set>
                                      <p:cBhvr>
                                        <p:cTn id="201" dur="1" fill="hold">
                                          <p:stCondLst>
                                            <p:cond delay="0"/>
                                          </p:stCondLst>
                                        </p:cTn>
                                        <p:tgtEl>
                                          <p:spTgt spid="76"/>
                                        </p:tgtEl>
                                        <p:attrNameLst>
                                          <p:attrName>style.visibility</p:attrName>
                                        </p:attrNameLst>
                                      </p:cBhvr>
                                      <p:to>
                                        <p:strVal val="visible"/>
                                      </p:to>
                                    </p:set>
                                    <p:animEffect transition="in" filter="wipe(up)">
                                      <p:cBhvr>
                                        <p:cTn id="202" dur="500"/>
                                        <p:tgtEl>
                                          <p:spTgt spid="7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74"/>
                                        </p:tgtEl>
                                        <p:attrNameLst>
                                          <p:attrName>style.visibility</p:attrName>
                                        </p:attrNameLst>
                                      </p:cBhvr>
                                      <p:to>
                                        <p:strVal val="visible"/>
                                      </p:to>
                                    </p:set>
                                    <p:animEffect transition="in" filter="fade">
                                      <p:cBhvr>
                                        <p:cTn id="207" dur="500"/>
                                        <p:tgtEl>
                                          <p:spTgt spid="74"/>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1" fill="hold" nodeType="clickEffect">
                                  <p:stCondLst>
                                    <p:cond delay="0"/>
                                  </p:stCondLst>
                                  <p:childTnLst>
                                    <p:set>
                                      <p:cBhvr>
                                        <p:cTn id="211" dur="1" fill="hold">
                                          <p:stCondLst>
                                            <p:cond delay="0"/>
                                          </p:stCondLst>
                                        </p:cTn>
                                        <p:tgtEl>
                                          <p:spTgt spid="75"/>
                                        </p:tgtEl>
                                        <p:attrNameLst>
                                          <p:attrName>style.visibility</p:attrName>
                                        </p:attrNameLst>
                                      </p:cBhvr>
                                      <p:to>
                                        <p:strVal val="visible"/>
                                      </p:to>
                                    </p:set>
                                    <p:animEffect transition="in" filter="wipe(up)">
                                      <p:cBhvr>
                                        <p:cTn id="212" dur="500"/>
                                        <p:tgtEl>
                                          <p:spTgt spid="7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73"/>
                                        </p:tgtEl>
                                        <p:attrNameLst>
                                          <p:attrName>style.visibility</p:attrName>
                                        </p:attrNameLst>
                                      </p:cBhvr>
                                      <p:to>
                                        <p:strVal val="visible"/>
                                      </p:to>
                                    </p:set>
                                    <p:animEffect transition="in" filter="fade">
                                      <p:cBhvr>
                                        <p:cTn id="217" dur="500"/>
                                        <p:tgtEl>
                                          <p:spTgt spid="73"/>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1" fill="hold" nodeType="clickEffect">
                                  <p:stCondLst>
                                    <p:cond delay="0"/>
                                  </p:stCondLst>
                                  <p:childTnLst>
                                    <p:set>
                                      <p:cBhvr>
                                        <p:cTn id="221" dur="1" fill="hold">
                                          <p:stCondLst>
                                            <p:cond delay="0"/>
                                          </p:stCondLst>
                                        </p:cTn>
                                        <p:tgtEl>
                                          <p:spTgt spid="65"/>
                                        </p:tgtEl>
                                        <p:attrNameLst>
                                          <p:attrName>style.visibility</p:attrName>
                                        </p:attrNameLst>
                                      </p:cBhvr>
                                      <p:to>
                                        <p:strVal val="visible"/>
                                      </p:to>
                                    </p:set>
                                    <p:animEffect transition="in" filter="wipe(up)">
                                      <p:cBhvr>
                                        <p:cTn id="222" dur="500"/>
                                        <p:tgtEl>
                                          <p:spTgt spid="65"/>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64"/>
                                        </p:tgtEl>
                                        <p:attrNameLst>
                                          <p:attrName>style.visibility</p:attrName>
                                        </p:attrNameLst>
                                      </p:cBhvr>
                                      <p:to>
                                        <p:strVal val="visible"/>
                                      </p:to>
                                    </p:set>
                                    <p:animEffect transition="in" filter="fade">
                                      <p:cBhvr>
                                        <p:cTn id="227" dur="500"/>
                                        <p:tgtEl>
                                          <p:spTgt spid="64"/>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nodeType="clickEffect">
                                  <p:stCondLst>
                                    <p:cond delay="0"/>
                                  </p:stCondLst>
                                  <p:childTnLst>
                                    <p:set>
                                      <p:cBhvr>
                                        <p:cTn id="231" dur="1" fill="hold">
                                          <p:stCondLst>
                                            <p:cond delay="0"/>
                                          </p:stCondLst>
                                        </p:cTn>
                                        <p:tgtEl>
                                          <p:spTgt spid="66"/>
                                        </p:tgtEl>
                                        <p:attrNameLst>
                                          <p:attrName>style.visibility</p:attrName>
                                        </p:attrNameLst>
                                      </p:cBhvr>
                                      <p:to>
                                        <p:strVal val="visible"/>
                                      </p:to>
                                    </p:set>
                                    <p:animEffect transition="in" filter="wipe(left)">
                                      <p:cBhvr>
                                        <p:cTn id="232" dur="500"/>
                                        <p:tgtEl>
                                          <p:spTgt spid="66"/>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71"/>
                                        </p:tgtEl>
                                        <p:attrNameLst>
                                          <p:attrName>style.visibility</p:attrName>
                                        </p:attrNameLst>
                                      </p:cBhvr>
                                      <p:to>
                                        <p:strVal val="visible"/>
                                      </p:to>
                                    </p:set>
                                    <p:animEffect transition="in" filter="fade">
                                      <p:cBhvr>
                                        <p:cTn id="235" dur="500"/>
                                        <p:tgtEl>
                                          <p:spTgt spid="71"/>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67"/>
                                        </p:tgtEl>
                                        <p:attrNameLst>
                                          <p:attrName>style.visibility</p:attrName>
                                        </p:attrNameLst>
                                      </p:cBhvr>
                                      <p:to>
                                        <p:strVal val="visible"/>
                                      </p:to>
                                    </p:set>
                                    <p:animEffect transition="in" filter="fade">
                                      <p:cBhvr>
                                        <p:cTn id="240" dur="500"/>
                                        <p:tgtEl>
                                          <p:spTgt spid="67"/>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nodeType="clickEffect">
                                  <p:stCondLst>
                                    <p:cond delay="0"/>
                                  </p:stCondLst>
                                  <p:childTnLst>
                                    <p:set>
                                      <p:cBhvr>
                                        <p:cTn id="244" dur="1" fill="hold">
                                          <p:stCondLst>
                                            <p:cond delay="0"/>
                                          </p:stCondLst>
                                        </p:cTn>
                                        <p:tgtEl>
                                          <p:spTgt spid="69"/>
                                        </p:tgtEl>
                                        <p:attrNameLst>
                                          <p:attrName>style.visibility</p:attrName>
                                        </p:attrNameLst>
                                      </p:cBhvr>
                                      <p:to>
                                        <p:strVal val="visible"/>
                                      </p:to>
                                    </p:set>
                                    <p:animEffect transition="in" filter="wipe(down)">
                                      <p:cBhvr>
                                        <p:cTn id="245" dur="500"/>
                                        <p:tgtEl>
                                          <p:spTgt spid="69"/>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2" fill="hold" nodeType="clickEffect">
                                  <p:stCondLst>
                                    <p:cond delay="0"/>
                                  </p:stCondLst>
                                  <p:childTnLst>
                                    <p:set>
                                      <p:cBhvr>
                                        <p:cTn id="249" dur="1" fill="hold">
                                          <p:stCondLst>
                                            <p:cond delay="0"/>
                                          </p:stCondLst>
                                        </p:cTn>
                                        <p:tgtEl>
                                          <p:spTgt spid="70"/>
                                        </p:tgtEl>
                                        <p:attrNameLst>
                                          <p:attrName>style.visibility</p:attrName>
                                        </p:attrNameLst>
                                      </p:cBhvr>
                                      <p:to>
                                        <p:strVal val="visible"/>
                                      </p:to>
                                    </p:set>
                                    <p:animEffect transition="in" filter="wipe(right)">
                                      <p:cBhvr>
                                        <p:cTn id="250" dur="500"/>
                                        <p:tgtEl>
                                          <p:spTgt spid="70"/>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1" fill="hold" nodeType="clickEffect">
                                  <p:stCondLst>
                                    <p:cond delay="0"/>
                                  </p:stCondLst>
                                  <p:childTnLst>
                                    <p:set>
                                      <p:cBhvr>
                                        <p:cTn id="254" dur="1" fill="hold">
                                          <p:stCondLst>
                                            <p:cond delay="0"/>
                                          </p:stCondLst>
                                        </p:cTn>
                                        <p:tgtEl>
                                          <p:spTgt spid="68"/>
                                        </p:tgtEl>
                                        <p:attrNameLst>
                                          <p:attrName>style.visibility</p:attrName>
                                        </p:attrNameLst>
                                      </p:cBhvr>
                                      <p:to>
                                        <p:strVal val="visible"/>
                                      </p:to>
                                    </p:set>
                                    <p:animEffect transition="in" filter="wipe(up)">
                                      <p:cBhvr>
                                        <p:cTn id="255" dur="500"/>
                                        <p:tgtEl>
                                          <p:spTgt spid="68"/>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72"/>
                                        </p:tgtEl>
                                        <p:attrNameLst>
                                          <p:attrName>style.visibility</p:attrName>
                                        </p:attrNameLst>
                                      </p:cBhvr>
                                      <p:to>
                                        <p:strVal val="visible"/>
                                      </p:to>
                                    </p:set>
                                    <p:animEffect transition="in" filter="fade">
                                      <p:cBhvr>
                                        <p:cTn id="258" dur="500"/>
                                        <p:tgtEl>
                                          <p:spTgt spid="72"/>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77"/>
                                        </p:tgtEl>
                                        <p:attrNameLst>
                                          <p:attrName>style.visibility</p:attrName>
                                        </p:attrNameLst>
                                      </p:cBhvr>
                                      <p:to>
                                        <p:strVal val="visible"/>
                                      </p:to>
                                    </p:set>
                                    <p:animEffect transition="in" filter="fade">
                                      <p:cBhvr>
                                        <p:cTn id="2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P spid="79" grpId="0" animBg="1"/>
      <p:bldP spid="3" grpId="0" animBg="1"/>
      <p:bldP spid="4" grpId="0" animBg="1"/>
      <p:bldP spid="12" grpId="0" animBg="1"/>
      <p:bldP spid="21" grpId="0" animBg="1"/>
      <p:bldP spid="25" grpId="0"/>
      <p:bldP spid="26" grpId="0"/>
      <p:bldP spid="27" grpId="0" animBg="1"/>
      <p:bldP spid="29" grpId="0" animBg="1"/>
      <p:bldP spid="30" grpId="0" animBg="1"/>
      <p:bldP spid="31" grpId="0" animBg="1"/>
      <p:bldP spid="64" grpId="0" animBg="1"/>
      <p:bldP spid="67" grpId="0" animBg="1"/>
      <p:bldP spid="71" grpId="0"/>
      <p:bldP spid="72" grpId="0"/>
      <p:bldP spid="73" grpId="0" animBg="1"/>
      <p:bldP spid="74" grpId="0" animBg="1"/>
      <p:bldP spid="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B1D49CF2-3913-C93E-AC69-EC0C5530E806}"/>
              </a:ext>
            </a:extLst>
          </p:cNvPr>
          <p:cNvSpPr/>
          <p:nvPr/>
        </p:nvSpPr>
        <p:spPr>
          <a:xfrm>
            <a:off x="-292608" y="-3048"/>
            <a:ext cx="4353250" cy="609600"/>
          </a:xfrm>
          <a:prstGeom prst="roundRect">
            <a:avLst>
              <a:gd name="adj" fmla="val 50000"/>
            </a:avLst>
          </a:prstGeom>
          <a:solidFill>
            <a:srgbClr val="F8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CẤU TRÚC LẬP TRÌNH     2</a:t>
            </a:r>
          </a:p>
        </p:txBody>
      </p:sp>
      <p:sp>
        <p:nvSpPr>
          <p:cNvPr id="5" name="Rectangle: Rounded Corners 4">
            <a:extLst>
              <a:ext uri="{FF2B5EF4-FFF2-40B4-BE49-F238E27FC236}">
                <a16:creationId xmlns:a16="http://schemas.microsoft.com/office/drawing/2014/main" id="{9087BF38-A786-2F91-253C-73BC6DC02141}"/>
              </a:ext>
            </a:extLst>
          </p:cNvPr>
          <p:cNvSpPr/>
          <p:nvPr/>
        </p:nvSpPr>
        <p:spPr>
          <a:xfrm>
            <a:off x="764580" y="2764148"/>
            <a:ext cx="3130764" cy="294170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8603EF8-937F-A3B5-399B-497FD38CE3A9}"/>
              </a:ext>
            </a:extLst>
          </p:cNvPr>
          <p:cNvSpPr/>
          <p:nvPr/>
        </p:nvSpPr>
        <p:spPr>
          <a:xfrm>
            <a:off x="1022870" y="3029489"/>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x=int(input(“Nhập x:”))</a:t>
            </a:r>
          </a:p>
        </p:txBody>
      </p:sp>
      <p:sp>
        <p:nvSpPr>
          <p:cNvPr id="8" name="Rectangle 7">
            <a:extLst>
              <a:ext uri="{FF2B5EF4-FFF2-40B4-BE49-F238E27FC236}">
                <a16:creationId xmlns:a16="http://schemas.microsoft.com/office/drawing/2014/main" id="{5561F80A-B858-67D7-5454-E673283D9A44}"/>
              </a:ext>
            </a:extLst>
          </p:cNvPr>
          <p:cNvSpPr/>
          <p:nvPr/>
        </p:nvSpPr>
        <p:spPr>
          <a:xfrm>
            <a:off x="1022870" y="3691849"/>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y=int(input(“Nhập y:”))</a:t>
            </a:r>
          </a:p>
        </p:txBody>
      </p:sp>
      <p:sp>
        <p:nvSpPr>
          <p:cNvPr id="9" name="Rectangle 8">
            <a:extLst>
              <a:ext uri="{FF2B5EF4-FFF2-40B4-BE49-F238E27FC236}">
                <a16:creationId xmlns:a16="http://schemas.microsoft.com/office/drawing/2014/main" id="{57FE8701-5159-8776-E322-A6553DC90CF8}"/>
              </a:ext>
            </a:extLst>
          </p:cNvPr>
          <p:cNvSpPr/>
          <p:nvPr/>
        </p:nvSpPr>
        <p:spPr>
          <a:xfrm>
            <a:off x="1022870" y="4372111"/>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S=x+y</a:t>
            </a:r>
          </a:p>
        </p:txBody>
      </p:sp>
      <p:sp>
        <p:nvSpPr>
          <p:cNvPr id="10" name="Rectangle 9">
            <a:extLst>
              <a:ext uri="{FF2B5EF4-FFF2-40B4-BE49-F238E27FC236}">
                <a16:creationId xmlns:a16="http://schemas.microsoft.com/office/drawing/2014/main" id="{07E52A7D-2333-E6A4-AB07-5793F62F04C2}"/>
              </a:ext>
            </a:extLst>
          </p:cNvPr>
          <p:cNvSpPr/>
          <p:nvPr/>
        </p:nvSpPr>
        <p:spPr>
          <a:xfrm>
            <a:off x="1022869" y="5017502"/>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print(S)</a:t>
            </a:r>
          </a:p>
        </p:txBody>
      </p:sp>
      <p:cxnSp>
        <p:nvCxnSpPr>
          <p:cNvPr id="11" name="Straight Arrow Connector 10">
            <a:extLst>
              <a:ext uri="{FF2B5EF4-FFF2-40B4-BE49-F238E27FC236}">
                <a16:creationId xmlns:a16="http://schemas.microsoft.com/office/drawing/2014/main" id="{360A198F-ED68-DE99-1B69-A5C51533EE2D}"/>
              </a:ext>
            </a:extLst>
          </p:cNvPr>
          <p:cNvCxnSpPr>
            <a:cxnSpLocks/>
          </p:cNvCxnSpPr>
          <p:nvPr/>
        </p:nvCxnSpPr>
        <p:spPr>
          <a:xfrm>
            <a:off x="2297307" y="2697480"/>
            <a:ext cx="0" cy="3320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FD18E1-62CE-0C71-20EC-B110BC47FBF9}"/>
              </a:ext>
            </a:extLst>
          </p:cNvPr>
          <p:cNvCxnSpPr>
            <a:cxnSpLocks/>
          </p:cNvCxnSpPr>
          <p:nvPr/>
        </p:nvCxnSpPr>
        <p:spPr>
          <a:xfrm>
            <a:off x="2305566" y="3438144"/>
            <a:ext cx="0" cy="237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BF13E2-12A4-5CE2-2667-E6F05F8368D8}"/>
              </a:ext>
            </a:extLst>
          </p:cNvPr>
          <p:cNvCxnSpPr>
            <a:cxnSpLocks/>
          </p:cNvCxnSpPr>
          <p:nvPr/>
        </p:nvCxnSpPr>
        <p:spPr>
          <a:xfrm>
            <a:off x="2312940" y="4106601"/>
            <a:ext cx="0" cy="237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4F1F6F-0015-B2EB-ECF6-9B732E20FDF3}"/>
              </a:ext>
            </a:extLst>
          </p:cNvPr>
          <p:cNvCxnSpPr>
            <a:cxnSpLocks/>
          </p:cNvCxnSpPr>
          <p:nvPr/>
        </p:nvCxnSpPr>
        <p:spPr>
          <a:xfrm>
            <a:off x="2320314" y="4779980"/>
            <a:ext cx="0" cy="237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26A3CC-3FB4-A5F4-CA06-798229690DC7}"/>
              </a:ext>
            </a:extLst>
          </p:cNvPr>
          <p:cNvCxnSpPr>
            <a:cxnSpLocks/>
          </p:cNvCxnSpPr>
          <p:nvPr/>
        </p:nvCxnSpPr>
        <p:spPr>
          <a:xfrm>
            <a:off x="2321592" y="5423663"/>
            <a:ext cx="0" cy="3588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10BE57E0-1AF2-6F12-58F9-E7D729E18423}"/>
              </a:ext>
            </a:extLst>
          </p:cNvPr>
          <p:cNvSpPr/>
          <p:nvPr/>
        </p:nvSpPr>
        <p:spPr>
          <a:xfrm>
            <a:off x="764128" y="5943377"/>
            <a:ext cx="3130764" cy="5305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Cấu trúc tuần tự</a:t>
            </a:r>
          </a:p>
        </p:txBody>
      </p:sp>
      <p:sp>
        <p:nvSpPr>
          <p:cNvPr id="4" name="Rectangle: Rounded Corners 3">
            <a:extLst>
              <a:ext uri="{FF2B5EF4-FFF2-40B4-BE49-F238E27FC236}">
                <a16:creationId xmlns:a16="http://schemas.microsoft.com/office/drawing/2014/main" id="{0475A683-E89A-3243-BE49-CED11AAF8F6B}"/>
              </a:ext>
            </a:extLst>
          </p:cNvPr>
          <p:cNvSpPr/>
          <p:nvPr/>
        </p:nvSpPr>
        <p:spPr>
          <a:xfrm>
            <a:off x="4464852" y="2764147"/>
            <a:ext cx="3130764" cy="294170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12" name="Diamond 11">
            <a:extLst>
              <a:ext uri="{FF2B5EF4-FFF2-40B4-BE49-F238E27FC236}">
                <a16:creationId xmlns:a16="http://schemas.microsoft.com/office/drawing/2014/main" id="{F0BEAAA9-C4C3-22B7-B1B2-89B1CC150AA3}"/>
              </a:ext>
            </a:extLst>
          </p:cNvPr>
          <p:cNvSpPr/>
          <p:nvPr/>
        </p:nvSpPr>
        <p:spPr>
          <a:xfrm>
            <a:off x="5445687" y="3745771"/>
            <a:ext cx="2149927" cy="765491"/>
          </a:xfrm>
          <a:prstGeom prst="diamond">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n%2==0</a:t>
            </a:r>
          </a:p>
        </p:txBody>
      </p:sp>
      <p:cxnSp>
        <p:nvCxnSpPr>
          <p:cNvPr id="13" name="Straight Arrow Connector 12">
            <a:extLst>
              <a:ext uri="{FF2B5EF4-FFF2-40B4-BE49-F238E27FC236}">
                <a16:creationId xmlns:a16="http://schemas.microsoft.com/office/drawing/2014/main" id="{0B63E6A2-E592-3481-7DFF-61A2CB20ADAD}"/>
              </a:ext>
            </a:extLst>
          </p:cNvPr>
          <p:cNvCxnSpPr>
            <a:cxnSpLocks/>
          </p:cNvCxnSpPr>
          <p:nvPr/>
        </p:nvCxnSpPr>
        <p:spPr>
          <a:xfrm>
            <a:off x="6520651" y="3412139"/>
            <a:ext cx="0" cy="3336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5960BF-D55C-4E60-51C9-76935EE5743D}"/>
              </a:ext>
            </a:extLst>
          </p:cNvPr>
          <p:cNvCxnSpPr>
            <a:cxnSpLocks/>
          </p:cNvCxnSpPr>
          <p:nvPr/>
        </p:nvCxnSpPr>
        <p:spPr>
          <a:xfrm>
            <a:off x="5005354" y="4124069"/>
            <a:ext cx="0" cy="3871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6F8B38-13F4-1654-6E8B-E27473BC07A8}"/>
              </a:ext>
            </a:extLst>
          </p:cNvPr>
          <p:cNvCxnSpPr>
            <a:cxnSpLocks/>
          </p:cNvCxnSpPr>
          <p:nvPr/>
        </p:nvCxnSpPr>
        <p:spPr>
          <a:xfrm flipV="1">
            <a:off x="5005354" y="4128517"/>
            <a:ext cx="440333" cy="50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A821108-FF84-3D19-0427-1E43AA4BE837}"/>
              </a:ext>
            </a:extLst>
          </p:cNvPr>
          <p:cNvSpPr/>
          <p:nvPr/>
        </p:nvSpPr>
        <p:spPr>
          <a:xfrm>
            <a:off x="4481303" y="4515574"/>
            <a:ext cx="1024333" cy="40176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print(n)</a:t>
            </a:r>
          </a:p>
        </p:txBody>
      </p:sp>
      <p:cxnSp>
        <p:nvCxnSpPr>
          <p:cNvPr id="22" name="Straight Arrow Connector 21">
            <a:extLst>
              <a:ext uri="{FF2B5EF4-FFF2-40B4-BE49-F238E27FC236}">
                <a16:creationId xmlns:a16="http://schemas.microsoft.com/office/drawing/2014/main" id="{0992D27D-FFFA-6673-095A-4DDF717E4C9A}"/>
              </a:ext>
            </a:extLst>
          </p:cNvPr>
          <p:cNvCxnSpPr>
            <a:cxnSpLocks/>
          </p:cNvCxnSpPr>
          <p:nvPr/>
        </p:nvCxnSpPr>
        <p:spPr>
          <a:xfrm>
            <a:off x="6532630" y="4511263"/>
            <a:ext cx="0" cy="12119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C58A64-B98E-8E72-F199-6C1D70DB00B2}"/>
              </a:ext>
            </a:extLst>
          </p:cNvPr>
          <p:cNvCxnSpPr>
            <a:cxnSpLocks/>
          </p:cNvCxnSpPr>
          <p:nvPr/>
        </p:nvCxnSpPr>
        <p:spPr>
          <a:xfrm>
            <a:off x="4995476" y="4917337"/>
            <a:ext cx="8784" cy="3777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652128E-011F-1F5B-F46C-067FE707257B}"/>
              </a:ext>
            </a:extLst>
          </p:cNvPr>
          <p:cNvCxnSpPr>
            <a:cxnSpLocks/>
          </p:cNvCxnSpPr>
          <p:nvPr/>
        </p:nvCxnSpPr>
        <p:spPr>
          <a:xfrm>
            <a:off x="4999869" y="5284355"/>
            <a:ext cx="1520781" cy="107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42B2DAF-BDAD-B76C-B6EC-48C19240A89F}"/>
              </a:ext>
            </a:extLst>
          </p:cNvPr>
          <p:cNvSpPr txBox="1"/>
          <p:nvPr/>
        </p:nvSpPr>
        <p:spPr>
          <a:xfrm>
            <a:off x="4901827" y="3750404"/>
            <a:ext cx="73982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Đúng</a:t>
            </a:r>
          </a:p>
        </p:txBody>
      </p:sp>
      <p:sp>
        <p:nvSpPr>
          <p:cNvPr id="26" name="TextBox 25">
            <a:extLst>
              <a:ext uri="{FF2B5EF4-FFF2-40B4-BE49-F238E27FC236}">
                <a16:creationId xmlns:a16="http://schemas.microsoft.com/office/drawing/2014/main" id="{16E4247D-BA93-0462-3DA3-BB7ED25AB7DA}"/>
              </a:ext>
            </a:extLst>
          </p:cNvPr>
          <p:cNvSpPr txBox="1"/>
          <p:nvPr/>
        </p:nvSpPr>
        <p:spPr>
          <a:xfrm>
            <a:off x="6563871" y="4600155"/>
            <a:ext cx="50245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Sai</a:t>
            </a:r>
          </a:p>
        </p:txBody>
      </p:sp>
      <p:sp>
        <p:nvSpPr>
          <p:cNvPr id="27" name="Rectangle 26">
            <a:extLst>
              <a:ext uri="{FF2B5EF4-FFF2-40B4-BE49-F238E27FC236}">
                <a16:creationId xmlns:a16="http://schemas.microsoft.com/office/drawing/2014/main" id="{1A80AE43-EE2A-2D48-7797-47346B89B8F5}"/>
              </a:ext>
            </a:extLst>
          </p:cNvPr>
          <p:cNvSpPr/>
          <p:nvPr/>
        </p:nvSpPr>
        <p:spPr>
          <a:xfrm>
            <a:off x="4805304" y="3010440"/>
            <a:ext cx="2614183" cy="378176"/>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n=int(input(“Nhập n:”))</a:t>
            </a:r>
          </a:p>
        </p:txBody>
      </p:sp>
      <p:cxnSp>
        <p:nvCxnSpPr>
          <p:cNvPr id="28" name="Straight Arrow Connector 27">
            <a:extLst>
              <a:ext uri="{FF2B5EF4-FFF2-40B4-BE49-F238E27FC236}">
                <a16:creationId xmlns:a16="http://schemas.microsoft.com/office/drawing/2014/main" id="{3B45FF6A-87B9-07D1-EEE7-3430798939DD}"/>
              </a:ext>
            </a:extLst>
          </p:cNvPr>
          <p:cNvCxnSpPr>
            <a:cxnSpLocks/>
          </p:cNvCxnSpPr>
          <p:nvPr/>
        </p:nvCxnSpPr>
        <p:spPr>
          <a:xfrm>
            <a:off x="6520650" y="2654284"/>
            <a:ext cx="0" cy="3320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285DF5F-AC26-8977-D535-DB24CF77E6A6}"/>
              </a:ext>
            </a:extLst>
          </p:cNvPr>
          <p:cNvSpPr/>
          <p:nvPr/>
        </p:nvSpPr>
        <p:spPr>
          <a:xfrm>
            <a:off x="4481303" y="5952148"/>
            <a:ext cx="3130764" cy="52180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Cấu trúc rẽ nhánh</a:t>
            </a:r>
          </a:p>
        </p:txBody>
      </p:sp>
      <p:sp>
        <p:nvSpPr>
          <p:cNvPr id="30" name="Rectangle: Rounded Corners 29">
            <a:extLst>
              <a:ext uri="{FF2B5EF4-FFF2-40B4-BE49-F238E27FC236}">
                <a16:creationId xmlns:a16="http://schemas.microsoft.com/office/drawing/2014/main" id="{B9C50B88-CC60-2EDE-8A37-1FAC1E17316F}"/>
              </a:ext>
            </a:extLst>
          </p:cNvPr>
          <p:cNvSpPr/>
          <p:nvPr/>
        </p:nvSpPr>
        <p:spPr>
          <a:xfrm>
            <a:off x="8165124" y="2764147"/>
            <a:ext cx="3130764" cy="294170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64" name="Diamond 63">
            <a:extLst>
              <a:ext uri="{FF2B5EF4-FFF2-40B4-BE49-F238E27FC236}">
                <a16:creationId xmlns:a16="http://schemas.microsoft.com/office/drawing/2014/main" id="{06A91980-9D54-0504-A614-62F2D32482EA}"/>
              </a:ext>
            </a:extLst>
          </p:cNvPr>
          <p:cNvSpPr/>
          <p:nvPr/>
        </p:nvSpPr>
        <p:spPr>
          <a:xfrm>
            <a:off x="8091137" y="4451824"/>
            <a:ext cx="1845155" cy="805586"/>
          </a:xfrm>
          <a:prstGeom prst="diamond">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k&lt;10-1</a:t>
            </a:r>
          </a:p>
        </p:txBody>
      </p:sp>
      <p:cxnSp>
        <p:nvCxnSpPr>
          <p:cNvPr id="65" name="Straight Arrow Connector 64">
            <a:extLst>
              <a:ext uri="{FF2B5EF4-FFF2-40B4-BE49-F238E27FC236}">
                <a16:creationId xmlns:a16="http://schemas.microsoft.com/office/drawing/2014/main" id="{67521FF3-6C8C-A61F-F701-780505BD85FD}"/>
              </a:ext>
            </a:extLst>
          </p:cNvPr>
          <p:cNvCxnSpPr>
            <a:cxnSpLocks/>
          </p:cNvCxnSpPr>
          <p:nvPr/>
        </p:nvCxnSpPr>
        <p:spPr>
          <a:xfrm>
            <a:off x="9026076" y="4059073"/>
            <a:ext cx="0" cy="407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DA97261-F6F7-C4B2-218C-72F543B5FACE}"/>
              </a:ext>
            </a:extLst>
          </p:cNvPr>
          <p:cNvCxnSpPr>
            <a:cxnSpLocks/>
          </p:cNvCxnSpPr>
          <p:nvPr/>
        </p:nvCxnSpPr>
        <p:spPr>
          <a:xfrm>
            <a:off x="9896496" y="4854617"/>
            <a:ext cx="4819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748A7799-117F-7B87-7244-DD70674AAAF4}"/>
              </a:ext>
            </a:extLst>
          </p:cNvPr>
          <p:cNvSpPr/>
          <p:nvPr/>
        </p:nvSpPr>
        <p:spPr>
          <a:xfrm>
            <a:off x="10378932" y="4653735"/>
            <a:ext cx="902731" cy="40176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k=k+1</a:t>
            </a:r>
          </a:p>
        </p:txBody>
      </p:sp>
      <p:cxnSp>
        <p:nvCxnSpPr>
          <p:cNvPr id="68" name="Straight Arrow Connector 67">
            <a:extLst>
              <a:ext uri="{FF2B5EF4-FFF2-40B4-BE49-F238E27FC236}">
                <a16:creationId xmlns:a16="http://schemas.microsoft.com/office/drawing/2014/main" id="{1C8BACB8-7CEE-49C8-3A50-DEE023E846C1}"/>
              </a:ext>
            </a:extLst>
          </p:cNvPr>
          <p:cNvCxnSpPr>
            <a:cxnSpLocks/>
          </p:cNvCxnSpPr>
          <p:nvPr/>
        </p:nvCxnSpPr>
        <p:spPr>
          <a:xfrm>
            <a:off x="9035220" y="5269489"/>
            <a:ext cx="0" cy="4537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38A573-50F5-E88C-4F58-ED7BDBDA7531}"/>
              </a:ext>
            </a:extLst>
          </p:cNvPr>
          <p:cNvCxnSpPr>
            <a:cxnSpLocks/>
          </p:cNvCxnSpPr>
          <p:nvPr/>
        </p:nvCxnSpPr>
        <p:spPr>
          <a:xfrm>
            <a:off x="10870183" y="3857554"/>
            <a:ext cx="0" cy="810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7ED7D2F-762C-FB4A-ACC9-56A7AEB2B38F}"/>
              </a:ext>
            </a:extLst>
          </p:cNvPr>
          <p:cNvCxnSpPr>
            <a:cxnSpLocks/>
            <a:endCxn id="73" idx="3"/>
          </p:cNvCxnSpPr>
          <p:nvPr/>
        </p:nvCxnSpPr>
        <p:spPr>
          <a:xfrm flipH="1">
            <a:off x="9500612" y="3845141"/>
            <a:ext cx="13695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CA03F0C-6275-6C97-D306-E1162E2D4919}"/>
              </a:ext>
            </a:extLst>
          </p:cNvPr>
          <p:cNvSpPr txBox="1"/>
          <p:nvPr/>
        </p:nvSpPr>
        <p:spPr>
          <a:xfrm>
            <a:off x="9753039" y="4472049"/>
            <a:ext cx="73982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Đúng</a:t>
            </a:r>
          </a:p>
        </p:txBody>
      </p:sp>
      <p:sp>
        <p:nvSpPr>
          <p:cNvPr id="72" name="TextBox 71">
            <a:extLst>
              <a:ext uri="{FF2B5EF4-FFF2-40B4-BE49-F238E27FC236}">
                <a16:creationId xmlns:a16="http://schemas.microsoft.com/office/drawing/2014/main" id="{B34CF69A-6CB1-FF6E-B92A-671EC236C448}"/>
              </a:ext>
            </a:extLst>
          </p:cNvPr>
          <p:cNvSpPr txBox="1"/>
          <p:nvPr/>
        </p:nvSpPr>
        <p:spPr>
          <a:xfrm>
            <a:off x="9035760" y="5257410"/>
            <a:ext cx="61912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Sai</a:t>
            </a:r>
          </a:p>
        </p:txBody>
      </p:sp>
      <p:sp>
        <p:nvSpPr>
          <p:cNvPr id="73" name="Rectangle 72">
            <a:extLst>
              <a:ext uri="{FF2B5EF4-FFF2-40B4-BE49-F238E27FC236}">
                <a16:creationId xmlns:a16="http://schemas.microsoft.com/office/drawing/2014/main" id="{75C668F4-8AA8-36B6-AF76-775892816B42}"/>
              </a:ext>
            </a:extLst>
          </p:cNvPr>
          <p:cNvSpPr/>
          <p:nvPr/>
        </p:nvSpPr>
        <p:spPr>
          <a:xfrm>
            <a:off x="8594737" y="3644259"/>
            <a:ext cx="905875" cy="40176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S=S+k</a:t>
            </a:r>
          </a:p>
        </p:txBody>
      </p:sp>
      <p:sp>
        <p:nvSpPr>
          <p:cNvPr id="74" name="Rectangle 73">
            <a:extLst>
              <a:ext uri="{FF2B5EF4-FFF2-40B4-BE49-F238E27FC236}">
                <a16:creationId xmlns:a16="http://schemas.microsoft.com/office/drawing/2014/main" id="{CB9EF1E5-2990-CBFE-5934-8630C57283C8}"/>
              </a:ext>
            </a:extLst>
          </p:cNvPr>
          <p:cNvSpPr/>
          <p:nvPr/>
        </p:nvSpPr>
        <p:spPr>
          <a:xfrm>
            <a:off x="8594739" y="2946368"/>
            <a:ext cx="905876" cy="40176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k=0</a:t>
            </a:r>
          </a:p>
        </p:txBody>
      </p:sp>
      <p:cxnSp>
        <p:nvCxnSpPr>
          <p:cNvPr id="75" name="Straight Arrow Connector 74">
            <a:extLst>
              <a:ext uri="{FF2B5EF4-FFF2-40B4-BE49-F238E27FC236}">
                <a16:creationId xmlns:a16="http://schemas.microsoft.com/office/drawing/2014/main" id="{7A10BC7D-2549-AAB0-343E-3A8D51875BAB}"/>
              </a:ext>
            </a:extLst>
          </p:cNvPr>
          <p:cNvCxnSpPr>
            <a:cxnSpLocks/>
          </p:cNvCxnSpPr>
          <p:nvPr/>
        </p:nvCxnSpPr>
        <p:spPr>
          <a:xfrm>
            <a:off x="9026075" y="3364992"/>
            <a:ext cx="0" cy="269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F9FF519-95BB-4E9A-8AFC-F316B0FD9F9F}"/>
              </a:ext>
            </a:extLst>
          </p:cNvPr>
          <p:cNvCxnSpPr>
            <a:cxnSpLocks/>
          </p:cNvCxnSpPr>
          <p:nvPr/>
        </p:nvCxnSpPr>
        <p:spPr>
          <a:xfrm>
            <a:off x="9002752" y="2624328"/>
            <a:ext cx="0" cy="3220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26ED1D8-80BE-80BD-CFC9-49261616DEA4}"/>
              </a:ext>
            </a:extLst>
          </p:cNvPr>
          <p:cNvSpPr/>
          <p:nvPr/>
        </p:nvSpPr>
        <p:spPr>
          <a:xfrm>
            <a:off x="8166072" y="5957100"/>
            <a:ext cx="3130764" cy="52180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Cấu trúc lặp</a:t>
            </a:r>
          </a:p>
        </p:txBody>
      </p:sp>
      <p:pic>
        <p:nvPicPr>
          <p:cNvPr id="78" name="Picture 77">
            <a:extLst>
              <a:ext uri="{FF2B5EF4-FFF2-40B4-BE49-F238E27FC236}">
                <a16:creationId xmlns:a16="http://schemas.microsoft.com/office/drawing/2014/main" id="{E91134BF-DEEF-E4C4-D514-6CB51804D9CE}"/>
              </a:ext>
            </a:extLst>
          </p:cNvPr>
          <p:cNvPicPr>
            <a:picLocks noChangeAspect="1"/>
          </p:cNvPicPr>
          <p:nvPr/>
        </p:nvPicPr>
        <p:blipFill>
          <a:blip r:embed="rId2"/>
          <a:stretch>
            <a:fillRect/>
          </a:stretch>
        </p:blipFill>
        <p:spPr>
          <a:xfrm>
            <a:off x="1310596" y="1218626"/>
            <a:ext cx="9439275" cy="1076325"/>
          </a:xfrm>
          <a:prstGeom prst="rect">
            <a:avLst/>
          </a:prstGeom>
        </p:spPr>
      </p:pic>
    </p:spTree>
    <p:extLst>
      <p:ext uri="{BB962C8B-B14F-4D97-AF65-F5344CB8AC3E}">
        <p14:creationId xmlns:p14="http://schemas.microsoft.com/office/powerpoint/2010/main" val="339620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419986"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THỰC HÀNH</a:t>
            </a:r>
          </a:p>
        </p:txBody>
      </p:sp>
    </p:spTree>
    <p:extLst>
      <p:ext uri="{BB962C8B-B14F-4D97-AF65-F5344CB8AC3E}">
        <p14:creationId xmlns:p14="http://schemas.microsoft.com/office/powerpoint/2010/main" val="296318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419986"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THỰC HÀNH</a:t>
            </a:r>
          </a:p>
        </p:txBody>
      </p:sp>
      <p:sp>
        <p:nvSpPr>
          <p:cNvPr id="10" name="Rectangle 9">
            <a:extLst>
              <a:ext uri="{FF2B5EF4-FFF2-40B4-BE49-F238E27FC236}">
                <a16:creationId xmlns:a16="http://schemas.microsoft.com/office/drawing/2014/main" id="{AFC10002-4DF8-25B1-8D67-7024D95FB5D0}"/>
              </a:ext>
            </a:extLst>
          </p:cNvPr>
          <p:cNvSpPr/>
          <p:nvPr/>
        </p:nvSpPr>
        <p:spPr>
          <a:xfrm>
            <a:off x="403172" y="1301124"/>
            <a:ext cx="4848225" cy="1759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u="sng">
                <a:latin typeface="Times New Roman" panose="02020603050405020304" pitchFamily="18" charset="0"/>
                <a:cs typeface="Times New Roman" panose="02020603050405020304" pitchFamily="18" charset="0"/>
              </a:rPr>
              <a:t>Nhiệm vụ 1. </a:t>
            </a:r>
          </a:p>
          <a:p>
            <a:pPr algn="just"/>
            <a:r>
              <a:rPr lang="en-US" sz="2400">
                <a:latin typeface="Times New Roman" panose="02020603050405020304" pitchFamily="18" charset="0"/>
                <a:cs typeface="Times New Roman" panose="02020603050405020304" pitchFamily="18" charset="0"/>
              </a:rPr>
              <a:t>Viết chương trình in toàn bộ dãy các số tự nhiên từ 1 đến 100 trên một hàng ngang.</a:t>
            </a:r>
          </a:p>
        </p:txBody>
      </p:sp>
      <p:pic>
        <p:nvPicPr>
          <p:cNvPr id="3" name="Picture 2">
            <a:extLst>
              <a:ext uri="{FF2B5EF4-FFF2-40B4-BE49-F238E27FC236}">
                <a16:creationId xmlns:a16="http://schemas.microsoft.com/office/drawing/2014/main" id="{5A1A0280-824E-F142-7465-4AC2F06FD076}"/>
              </a:ext>
            </a:extLst>
          </p:cNvPr>
          <p:cNvPicPr>
            <a:picLocks noChangeAspect="1"/>
          </p:cNvPicPr>
          <p:nvPr/>
        </p:nvPicPr>
        <p:blipFill>
          <a:blip r:embed="rId2"/>
          <a:stretch>
            <a:fillRect/>
          </a:stretch>
        </p:blipFill>
        <p:spPr>
          <a:xfrm>
            <a:off x="403172" y="3498980"/>
            <a:ext cx="4848225" cy="1276350"/>
          </a:xfrm>
          <a:prstGeom prst="rect">
            <a:avLst/>
          </a:prstGeom>
        </p:spPr>
      </p:pic>
      <p:sp>
        <p:nvSpPr>
          <p:cNvPr id="4" name="TextBox 3">
            <a:extLst>
              <a:ext uri="{FF2B5EF4-FFF2-40B4-BE49-F238E27FC236}">
                <a16:creationId xmlns:a16="http://schemas.microsoft.com/office/drawing/2014/main" id="{D3842E88-9E2A-57D1-8C68-92D00B808AA7}"/>
              </a:ext>
            </a:extLst>
          </p:cNvPr>
          <p:cNvSpPr txBox="1"/>
          <p:nvPr/>
        </p:nvSpPr>
        <p:spPr>
          <a:xfrm>
            <a:off x="5728995" y="1721614"/>
            <a:ext cx="6186196"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k=0</a:t>
            </a:r>
          </a:p>
          <a:p>
            <a:r>
              <a:rPr lang="en-US" sz="2400">
                <a:latin typeface="Times New Roman" panose="02020603050405020304" pitchFamily="18" charset="0"/>
                <a:cs typeface="Times New Roman" panose="02020603050405020304" pitchFamily="18" charset="0"/>
              </a:rPr>
              <a:t>k=0: k=k+1=0+1=1   </a:t>
            </a:r>
            <a:r>
              <a:rPr lang="en-US" sz="2400">
                <a:latin typeface="Times New Roman" panose="02020603050405020304" pitchFamily="18" charset="0"/>
                <a:cs typeface="Times New Roman" panose="02020603050405020304" pitchFamily="18" charset="0"/>
                <a:sym typeface="Wingdings" panose="05000000000000000000" pitchFamily="2" charset="2"/>
              </a:rPr>
              <a:t> ‘1’, </a:t>
            </a:r>
          </a:p>
          <a:p>
            <a:r>
              <a:rPr lang="en-US" sz="2400">
                <a:latin typeface="Times New Roman" panose="02020603050405020304" pitchFamily="18" charset="0"/>
                <a:cs typeface="Times New Roman" panose="02020603050405020304" pitchFamily="18" charset="0"/>
              </a:rPr>
              <a:t>k=1: k=k+1=1+1=2   </a:t>
            </a:r>
            <a:r>
              <a:rPr lang="en-US" sz="2400">
                <a:latin typeface="Times New Roman" panose="02020603050405020304" pitchFamily="18" charset="0"/>
                <a:cs typeface="Times New Roman" panose="02020603050405020304" pitchFamily="18" charset="0"/>
                <a:sym typeface="Wingdings" panose="05000000000000000000" pitchFamily="2" charset="2"/>
              </a:rPr>
              <a:t> ‘1’ ‘2’</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k=2: k=k+1=2+1=3   </a:t>
            </a:r>
            <a:r>
              <a:rPr lang="en-US" sz="2400">
                <a:latin typeface="Times New Roman" panose="02020603050405020304" pitchFamily="18" charset="0"/>
                <a:cs typeface="Times New Roman" panose="02020603050405020304" pitchFamily="18" charset="0"/>
                <a:sym typeface="Wingdings" panose="05000000000000000000" pitchFamily="2" charset="2"/>
              </a:rPr>
              <a:t> ‘1’ ‘2’ ‘3’</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k=99: k=k+1=99+1=100   </a:t>
            </a:r>
            <a:r>
              <a:rPr lang="en-US" sz="2400">
                <a:latin typeface="Times New Roman" panose="02020603050405020304" pitchFamily="18" charset="0"/>
                <a:cs typeface="Times New Roman" panose="02020603050405020304" pitchFamily="18" charset="0"/>
                <a:sym typeface="Wingdings" panose="05000000000000000000" pitchFamily="2" charset="2"/>
              </a:rPr>
              <a:t> ‘1’ ‘2’ ‘3’ … ‘100’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k=100: dừng vòng lặp</a:t>
            </a:r>
          </a:p>
        </p:txBody>
      </p:sp>
    </p:spTree>
    <p:extLst>
      <p:ext uri="{BB962C8B-B14F-4D97-AF65-F5344CB8AC3E}">
        <p14:creationId xmlns:p14="http://schemas.microsoft.com/office/powerpoint/2010/main" val="162719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11">
            <a:hlinkClick r:id="" action="ppaction://media"/>
            <a:extLst>
              <a:ext uri="{FF2B5EF4-FFF2-40B4-BE49-F238E27FC236}">
                <a16:creationId xmlns:a16="http://schemas.microsoft.com/office/drawing/2014/main" id="{589AFE60-5F13-AD05-884D-EB6112662AE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13400" y="0"/>
            <a:ext cx="6578600" cy="6858000"/>
          </a:xfrm>
          <a:prstGeom prst="rect">
            <a:avLst/>
          </a:prstGeom>
        </p:spPr>
      </p:pic>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419986"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THỰC HÀNH</a:t>
            </a:r>
          </a:p>
        </p:txBody>
      </p:sp>
      <p:sp>
        <p:nvSpPr>
          <p:cNvPr id="10" name="Rectangle 9">
            <a:extLst>
              <a:ext uri="{FF2B5EF4-FFF2-40B4-BE49-F238E27FC236}">
                <a16:creationId xmlns:a16="http://schemas.microsoft.com/office/drawing/2014/main" id="{AFC10002-4DF8-25B1-8D67-7024D95FB5D0}"/>
              </a:ext>
            </a:extLst>
          </p:cNvPr>
          <p:cNvSpPr/>
          <p:nvPr/>
        </p:nvSpPr>
        <p:spPr>
          <a:xfrm>
            <a:off x="403172" y="1301124"/>
            <a:ext cx="4848225" cy="1759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u="sng">
                <a:latin typeface="Times New Roman" panose="02020603050405020304" pitchFamily="18" charset="0"/>
                <a:cs typeface="Times New Roman" panose="02020603050405020304" pitchFamily="18" charset="0"/>
              </a:rPr>
              <a:t>Nhiệm vụ 1. </a:t>
            </a:r>
          </a:p>
          <a:p>
            <a:pPr algn="just"/>
            <a:r>
              <a:rPr lang="en-US" sz="2400">
                <a:latin typeface="Times New Roman" panose="02020603050405020304" pitchFamily="18" charset="0"/>
                <a:cs typeface="Times New Roman" panose="02020603050405020304" pitchFamily="18" charset="0"/>
              </a:rPr>
              <a:t>Viết chương trình in toàn bộ dãy các số tự nhiên từ 1 đến 100 trên một hàng ngang.</a:t>
            </a:r>
          </a:p>
        </p:txBody>
      </p:sp>
      <p:pic>
        <p:nvPicPr>
          <p:cNvPr id="3" name="Picture 2">
            <a:extLst>
              <a:ext uri="{FF2B5EF4-FFF2-40B4-BE49-F238E27FC236}">
                <a16:creationId xmlns:a16="http://schemas.microsoft.com/office/drawing/2014/main" id="{5A1A0280-824E-F142-7465-4AC2F06FD076}"/>
              </a:ext>
            </a:extLst>
          </p:cNvPr>
          <p:cNvPicPr>
            <a:picLocks noChangeAspect="1"/>
          </p:cNvPicPr>
          <p:nvPr/>
        </p:nvPicPr>
        <p:blipFill>
          <a:blip r:embed="rId5"/>
          <a:stretch>
            <a:fillRect/>
          </a:stretch>
        </p:blipFill>
        <p:spPr>
          <a:xfrm>
            <a:off x="403172" y="3498980"/>
            <a:ext cx="4848225" cy="1276350"/>
          </a:xfrm>
          <a:prstGeom prst="rect">
            <a:avLst/>
          </a:prstGeom>
        </p:spPr>
      </p:pic>
    </p:spTree>
    <p:extLst>
      <p:ext uri="{BB962C8B-B14F-4D97-AF65-F5344CB8AC3E}">
        <p14:creationId xmlns:p14="http://schemas.microsoft.com/office/powerpoint/2010/main" val="205331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3F90569-72DC-740A-FD70-B916E67A9251}"/>
              </a:ext>
            </a:extLst>
          </p:cNvPr>
          <p:cNvSpPr/>
          <p:nvPr/>
        </p:nvSpPr>
        <p:spPr>
          <a:xfrm>
            <a:off x="1248581" y="917707"/>
            <a:ext cx="1775534" cy="1775534"/>
          </a:xfrm>
          <a:prstGeom prst="ellipse">
            <a:avLst/>
          </a:prstGeom>
          <a:solidFill>
            <a:schemeClr val="accent2">
              <a:lumMod val="60000"/>
              <a:lumOff val="4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cs typeface="Times New Roman" panose="02020603050405020304" pitchFamily="18" charset="0"/>
              </a:rPr>
              <a:t>MỤC TIÊU</a:t>
            </a:r>
          </a:p>
        </p:txBody>
      </p:sp>
      <p:sp>
        <p:nvSpPr>
          <p:cNvPr id="9" name="Oval 8">
            <a:extLst>
              <a:ext uri="{FF2B5EF4-FFF2-40B4-BE49-F238E27FC236}">
                <a16:creationId xmlns:a16="http://schemas.microsoft.com/office/drawing/2014/main" id="{44127F3E-BE43-EF28-A176-C8FE4D86D62A}"/>
              </a:ext>
            </a:extLst>
          </p:cNvPr>
          <p:cNvSpPr/>
          <p:nvPr/>
        </p:nvSpPr>
        <p:spPr>
          <a:xfrm>
            <a:off x="1084238" y="753364"/>
            <a:ext cx="2082447" cy="2082447"/>
          </a:xfrm>
          <a:prstGeom prst="ellipse">
            <a:avLst/>
          </a:prstGeom>
          <a:noFill/>
          <a:ln w="38100" cap="rnd">
            <a:solidFill>
              <a:srgbClr val="FF0000"/>
            </a:solidFill>
            <a:prstDash val="sysDash"/>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931F1D6A-64B6-DFBC-7760-3147C646F05C}"/>
              </a:ext>
            </a:extLst>
          </p:cNvPr>
          <p:cNvSpPr/>
          <p:nvPr/>
        </p:nvSpPr>
        <p:spPr>
          <a:xfrm>
            <a:off x="969409" y="627648"/>
            <a:ext cx="2333877" cy="2333877"/>
          </a:xfrm>
          <a:prstGeom prst="ellipse">
            <a:avLst/>
          </a:prstGeom>
          <a:noFill/>
          <a:ln w="38100" cap="rnd">
            <a:solidFill>
              <a:srgbClr val="FFFF00"/>
            </a:solidFill>
            <a:prstDash val="sysDash"/>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30DB5E15-69FB-BBB2-03F9-BA0B221CC9A4}"/>
              </a:ext>
            </a:extLst>
          </p:cNvPr>
          <p:cNvGraphicFramePr/>
          <p:nvPr>
            <p:extLst>
              <p:ext uri="{D42A27DB-BD31-4B8C-83A1-F6EECF244321}">
                <p14:modId xmlns:p14="http://schemas.microsoft.com/office/powerpoint/2010/main" val="2587438828"/>
              </p:ext>
            </p:extLst>
          </p:nvPr>
        </p:nvGraphicFramePr>
        <p:xfrm>
          <a:off x="1669454" y="1936243"/>
          <a:ext cx="9714826" cy="4921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92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360"/>
                                          </p:val>
                                        </p:tav>
                                        <p:tav tm="100000">
                                          <p:val>
                                            <p:fltVal val="0"/>
                                          </p:val>
                                        </p:tav>
                                      </p:tavLst>
                                    </p:anim>
                                    <p:animEffect transition="in" filter="fade">
                                      <p:cBhvr>
                                        <p:cTn id="15" dur="1000"/>
                                        <p:tgtEl>
                                          <p:spTgt spid="10"/>
                                        </p:tgtEl>
                                      </p:cBhvr>
                                    </p:animEffect>
                                  </p:childTnLst>
                                </p:cTn>
                              </p:par>
                              <p:par>
                                <p:cTn id="16" presetID="49" presetClass="entr" presetSubtype="0" decel="10000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360"/>
                                          </p:val>
                                        </p:tav>
                                        <p:tav tm="100000">
                                          <p:val>
                                            <p:fltVal val="0"/>
                                          </p:val>
                                        </p:tav>
                                      </p:tavLst>
                                    </p:anim>
                                    <p:animEffect transition="in" filter="fade">
                                      <p:cBhvr>
                                        <p:cTn id="21" dur="1000"/>
                                        <p:tgtEl>
                                          <p:spTgt spid="9"/>
                                        </p:tgtEl>
                                      </p:cBhvr>
                                    </p:animEffect>
                                  </p:childTnLst>
                                </p:cTn>
                              </p:par>
                            </p:childTnLst>
                          </p:cTn>
                        </p:par>
                        <p:par>
                          <p:cTn id="22" fill="hold">
                            <p:stCondLst>
                              <p:cond delay="2000"/>
                            </p:stCondLst>
                            <p:childTnLst>
                              <p:par>
                                <p:cTn id="23" presetID="8" presetClass="emph" presetSubtype="0" repeatCount="indefinite" fill="hold" grpId="1" nodeType="afterEffect">
                                  <p:stCondLst>
                                    <p:cond delay="0"/>
                                  </p:stCondLst>
                                  <p:childTnLst>
                                    <p:animRot by="-21600000">
                                      <p:cBhvr>
                                        <p:cTn id="24" dur="1000" fill="hold"/>
                                        <p:tgtEl>
                                          <p:spTgt spid="10"/>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1000" fill="hold"/>
                                        <p:tgtEl>
                                          <p:spTgt spid="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8C62D8DB-0020-4107-8D65-963F6A243FF0}"/>
                                            </p:graphicEl>
                                          </p:spTgt>
                                        </p:tgtEl>
                                        <p:attrNameLst>
                                          <p:attrName>style.visibility</p:attrName>
                                        </p:attrNameLst>
                                      </p:cBhvr>
                                      <p:to>
                                        <p:strVal val="visible"/>
                                      </p:to>
                                    </p:set>
                                    <p:animEffect transition="in" filter="fade">
                                      <p:cBhvr>
                                        <p:cTn id="31" dur="500"/>
                                        <p:tgtEl>
                                          <p:spTgt spid="2">
                                            <p:graphicEl>
                                              <a:dgm id="{8C62D8DB-0020-4107-8D65-963F6A243FF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2ABDC1BA-C956-44D4-9E43-47C370D19C4E}"/>
                                            </p:graphicEl>
                                          </p:spTgt>
                                        </p:tgtEl>
                                        <p:attrNameLst>
                                          <p:attrName>style.visibility</p:attrName>
                                        </p:attrNameLst>
                                      </p:cBhvr>
                                      <p:to>
                                        <p:strVal val="visible"/>
                                      </p:to>
                                    </p:set>
                                    <p:animEffect transition="in" filter="fade">
                                      <p:cBhvr>
                                        <p:cTn id="34" dur="500"/>
                                        <p:tgtEl>
                                          <p:spTgt spid="2">
                                            <p:graphicEl>
                                              <a:dgm id="{2ABDC1BA-C956-44D4-9E43-47C370D19C4E}"/>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C07BE4C6-2C8A-4FA0-94BC-2C2B52FA58ED}"/>
                                            </p:graphicEl>
                                          </p:spTgt>
                                        </p:tgtEl>
                                        <p:attrNameLst>
                                          <p:attrName>style.visibility</p:attrName>
                                        </p:attrNameLst>
                                      </p:cBhvr>
                                      <p:to>
                                        <p:strVal val="visible"/>
                                      </p:to>
                                    </p:set>
                                    <p:animEffect transition="in" filter="fade">
                                      <p:cBhvr>
                                        <p:cTn id="37" dur="500"/>
                                        <p:tgtEl>
                                          <p:spTgt spid="2">
                                            <p:graphicEl>
                                              <a:dgm id="{C07BE4C6-2C8A-4FA0-94BC-2C2B52FA58E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8FC629C5-CB52-492C-9470-E1B3BE512EBC}"/>
                                            </p:graphicEl>
                                          </p:spTgt>
                                        </p:tgtEl>
                                        <p:attrNameLst>
                                          <p:attrName>style.visibility</p:attrName>
                                        </p:attrNameLst>
                                      </p:cBhvr>
                                      <p:to>
                                        <p:strVal val="visible"/>
                                      </p:to>
                                    </p:set>
                                    <p:animEffect transition="in" filter="fade">
                                      <p:cBhvr>
                                        <p:cTn id="42" dur="500"/>
                                        <p:tgtEl>
                                          <p:spTgt spid="2">
                                            <p:graphicEl>
                                              <a:dgm id="{8FC629C5-CB52-492C-9470-E1B3BE512EBC}"/>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6428CB38-0AF9-4500-8129-63D26CDD9F49}"/>
                                            </p:graphicEl>
                                          </p:spTgt>
                                        </p:tgtEl>
                                        <p:attrNameLst>
                                          <p:attrName>style.visibility</p:attrName>
                                        </p:attrNameLst>
                                      </p:cBhvr>
                                      <p:to>
                                        <p:strVal val="visible"/>
                                      </p:to>
                                    </p:set>
                                    <p:animEffect transition="in" filter="fade">
                                      <p:cBhvr>
                                        <p:cTn id="45" dur="500"/>
                                        <p:tgtEl>
                                          <p:spTgt spid="2">
                                            <p:graphicEl>
                                              <a:dgm id="{6428CB38-0AF9-4500-8129-63D26CDD9F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0" grpId="0" animBg="1"/>
      <p:bldP spid="10" grpId="1" animBg="1"/>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419986"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THỰC HÀNH</a:t>
            </a:r>
          </a:p>
        </p:txBody>
      </p:sp>
      <p:sp>
        <p:nvSpPr>
          <p:cNvPr id="10" name="Rectangle 9">
            <a:extLst>
              <a:ext uri="{FF2B5EF4-FFF2-40B4-BE49-F238E27FC236}">
                <a16:creationId xmlns:a16="http://schemas.microsoft.com/office/drawing/2014/main" id="{AFC10002-4DF8-25B1-8D67-7024D95FB5D0}"/>
              </a:ext>
            </a:extLst>
          </p:cNvPr>
          <p:cNvSpPr/>
          <p:nvPr/>
        </p:nvSpPr>
        <p:spPr>
          <a:xfrm>
            <a:off x="155523" y="935388"/>
            <a:ext cx="5267325" cy="2300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u="sng">
                <a:latin typeface="Times New Roman" panose="02020603050405020304" pitchFamily="18" charset="0"/>
                <a:cs typeface="Times New Roman" panose="02020603050405020304" pitchFamily="18" charset="0"/>
              </a:rPr>
              <a:t>Nhiệm vụ 2. </a:t>
            </a:r>
          </a:p>
          <a:p>
            <a:pPr algn="just"/>
            <a:r>
              <a:rPr lang="en-US" sz="2400">
                <a:latin typeface="Times New Roman" panose="02020603050405020304" pitchFamily="18" charset="0"/>
                <a:cs typeface="Times New Roman" panose="02020603050405020304" pitchFamily="18" charset="0"/>
              </a:rPr>
              <a:t>Viết chương trình in ra màn hình dãy các chữ cái tiếng Anh từ “A” đến “Z” theo ba hàng ngang trên màn hình, hai hàng ngang đầu có 10 chữ cái, hàng thứ ba có 6 chữ cái.</a:t>
            </a:r>
          </a:p>
        </p:txBody>
      </p:sp>
      <p:pic>
        <p:nvPicPr>
          <p:cNvPr id="5" name="Picture 4">
            <a:extLst>
              <a:ext uri="{FF2B5EF4-FFF2-40B4-BE49-F238E27FC236}">
                <a16:creationId xmlns:a16="http://schemas.microsoft.com/office/drawing/2014/main" id="{C744327A-7DA3-F76D-C15D-E7EDE86B943A}"/>
              </a:ext>
            </a:extLst>
          </p:cNvPr>
          <p:cNvPicPr>
            <a:picLocks noChangeAspect="1"/>
          </p:cNvPicPr>
          <p:nvPr/>
        </p:nvPicPr>
        <p:blipFill>
          <a:blip r:embed="rId2"/>
          <a:stretch>
            <a:fillRect/>
          </a:stretch>
        </p:blipFill>
        <p:spPr>
          <a:xfrm>
            <a:off x="155523" y="3429000"/>
            <a:ext cx="5267325" cy="3000375"/>
          </a:xfrm>
          <a:prstGeom prst="rect">
            <a:avLst/>
          </a:prstGeom>
        </p:spPr>
      </p:pic>
      <p:pic>
        <p:nvPicPr>
          <p:cNvPr id="9" name="Picture 8">
            <a:extLst>
              <a:ext uri="{FF2B5EF4-FFF2-40B4-BE49-F238E27FC236}">
                <a16:creationId xmlns:a16="http://schemas.microsoft.com/office/drawing/2014/main" id="{C711DC65-600E-63F7-DA44-55CCF807B70A}"/>
              </a:ext>
            </a:extLst>
          </p:cNvPr>
          <p:cNvPicPr>
            <a:picLocks noChangeAspect="1"/>
          </p:cNvPicPr>
          <p:nvPr/>
        </p:nvPicPr>
        <p:blipFill>
          <a:blip r:embed="rId3"/>
          <a:stretch>
            <a:fillRect/>
          </a:stretch>
        </p:blipFill>
        <p:spPr>
          <a:xfrm>
            <a:off x="5803392" y="257175"/>
            <a:ext cx="2876550" cy="6343650"/>
          </a:xfrm>
          <a:prstGeom prst="rect">
            <a:avLst/>
          </a:prstGeom>
        </p:spPr>
      </p:pic>
      <p:sp>
        <p:nvSpPr>
          <p:cNvPr id="2" name="TextBox 1">
            <a:extLst>
              <a:ext uri="{FF2B5EF4-FFF2-40B4-BE49-F238E27FC236}">
                <a16:creationId xmlns:a16="http://schemas.microsoft.com/office/drawing/2014/main" id="{5B97B34A-6B00-F220-88DE-9C4EB8944336}"/>
              </a:ext>
            </a:extLst>
          </p:cNvPr>
          <p:cNvSpPr txBox="1"/>
          <p:nvPr/>
        </p:nvSpPr>
        <p:spPr>
          <a:xfrm>
            <a:off x="9060486" y="1435608"/>
            <a:ext cx="2799282" cy="341632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Lệnh trả về kí tự trong bảng mã Ascii:</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chr(65)=‘A’</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chr(97)=‘a’</a:t>
            </a:r>
          </a:p>
          <a:p>
            <a:r>
              <a:rPr lang="en-US" sz="2400">
                <a:latin typeface="Times New Roman" panose="02020603050405020304" pitchFamily="18" charset="0"/>
                <a:cs typeface="Times New Roman" panose="02020603050405020304" pitchFamily="18" charset="0"/>
              </a:rPr>
              <a:t>Lệnh hiển thị kí tự:</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print(chr(65))</a:t>
            </a:r>
          </a:p>
          <a:p>
            <a:r>
              <a:rPr lang="en-US" sz="2400">
                <a:latin typeface="Times New Roman" panose="02020603050405020304" pitchFamily="18" charset="0"/>
                <a:cs typeface="Times New Roman" panose="02020603050405020304" pitchFamily="18" charset="0"/>
              </a:rPr>
              <a:t>Điều kiện để xuống dòng:</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if i%10==0</a:t>
            </a:r>
          </a:p>
        </p:txBody>
      </p:sp>
    </p:spTree>
    <p:extLst>
      <p:ext uri="{BB962C8B-B14F-4D97-AF65-F5344CB8AC3E}">
        <p14:creationId xmlns:p14="http://schemas.microsoft.com/office/powerpoint/2010/main" val="131516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22">
            <a:hlinkClick r:id="" action="ppaction://media"/>
            <a:extLst>
              <a:ext uri="{FF2B5EF4-FFF2-40B4-BE49-F238E27FC236}">
                <a16:creationId xmlns:a16="http://schemas.microsoft.com/office/drawing/2014/main" id="{17D059C9-4A8D-5CC3-E729-E7E323C3401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13400" y="0"/>
            <a:ext cx="6578600" cy="6858000"/>
          </a:xfrm>
          <a:prstGeom prst="rect">
            <a:avLst/>
          </a:prstGeom>
        </p:spPr>
      </p:pic>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419986"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THỰC HÀNH</a:t>
            </a:r>
          </a:p>
        </p:txBody>
      </p:sp>
      <p:sp>
        <p:nvSpPr>
          <p:cNvPr id="10" name="Rectangle 9">
            <a:extLst>
              <a:ext uri="{FF2B5EF4-FFF2-40B4-BE49-F238E27FC236}">
                <a16:creationId xmlns:a16="http://schemas.microsoft.com/office/drawing/2014/main" id="{AFC10002-4DF8-25B1-8D67-7024D95FB5D0}"/>
              </a:ext>
            </a:extLst>
          </p:cNvPr>
          <p:cNvSpPr/>
          <p:nvPr/>
        </p:nvSpPr>
        <p:spPr>
          <a:xfrm>
            <a:off x="155523" y="935388"/>
            <a:ext cx="5267325" cy="2300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u="sng">
                <a:latin typeface="Times New Roman" panose="02020603050405020304" pitchFamily="18" charset="0"/>
                <a:cs typeface="Times New Roman" panose="02020603050405020304" pitchFamily="18" charset="0"/>
              </a:rPr>
              <a:t>Nhiệm vụ 2. </a:t>
            </a:r>
          </a:p>
          <a:p>
            <a:pPr algn="just"/>
            <a:r>
              <a:rPr lang="en-US" sz="2400">
                <a:latin typeface="Times New Roman" panose="02020603050405020304" pitchFamily="18" charset="0"/>
                <a:cs typeface="Times New Roman" panose="02020603050405020304" pitchFamily="18" charset="0"/>
              </a:rPr>
              <a:t>Viết chương trình in ra màn hình dãy các chữ cái tiếng Anh từ “A” đến “Z” theo ba hàng ngang trên màn hình, hai hàng ngang đầu có 10 chữ cái, hàng thứ ba có 6 chữ cái.</a:t>
            </a:r>
          </a:p>
        </p:txBody>
      </p:sp>
      <p:pic>
        <p:nvPicPr>
          <p:cNvPr id="5" name="Picture 4">
            <a:extLst>
              <a:ext uri="{FF2B5EF4-FFF2-40B4-BE49-F238E27FC236}">
                <a16:creationId xmlns:a16="http://schemas.microsoft.com/office/drawing/2014/main" id="{C744327A-7DA3-F76D-C15D-E7EDE86B943A}"/>
              </a:ext>
            </a:extLst>
          </p:cNvPr>
          <p:cNvPicPr>
            <a:picLocks noChangeAspect="1"/>
          </p:cNvPicPr>
          <p:nvPr/>
        </p:nvPicPr>
        <p:blipFill>
          <a:blip r:embed="rId5"/>
          <a:stretch>
            <a:fillRect/>
          </a:stretch>
        </p:blipFill>
        <p:spPr>
          <a:xfrm>
            <a:off x="155523" y="3429000"/>
            <a:ext cx="5267325" cy="3000375"/>
          </a:xfrm>
          <a:prstGeom prst="rect">
            <a:avLst/>
          </a:prstGeom>
        </p:spPr>
      </p:pic>
    </p:spTree>
    <p:extLst>
      <p:ext uri="{BB962C8B-B14F-4D97-AF65-F5344CB8AC3E}">
        <p14:creationId xmlns:p14="http://schemas.microsoft.com/office/powerpoint/2010/main" val="41953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3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375477"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LUYỆN TẬP</a:t>
            </a:r>
          </a:p>
        </p:txBody>
      </p:sp>
      <p:grpSp>
        <p:nvGrpSpPr>
          <p:cNvPr id="6" name="Group 5">
            <a:extLst>
              <a:ext uri="{FF2B5EF4-FFF2-40B4-BE49-F238E27FC236}">
                <a16:creationId xmlns:a16="http://schemas.microsoft.com/office/drawing/2014/main" id="{B9A9C1FE-0AA7-003A-B497-DF44EE4A3061}"/>
              </a:ext>
            </a:extLst>
          </p:cNvPr>
          <p:cNvGrpSpPr/>
          <p:nvPr/>
        </p:nvGrpSpPr>
        <p:grpSpPr>
          <a:xfrm>
            <a:off x="868680" y="2000447"/>
            <a:ext cx="10049477" cy="4235761"/>
            <a:chOff x="957504" y="3634261"/>
            <a:chExt cx="10055729" cy="2710555"/>
          </a:xfrm>
        </p:grpSpPr>
        <p:sp>
          <p:nvSpPr>
            <p:cNvPr id="7" name="Rectangle: Rounded Corners 6">
              <a:extLst>
                <a:ext uri="{FF2B5EF4-FFF2-40B4-BE49-F238E27FC236}">
                  <a16:creationId xmlns:a16="http://schemas.microsoft.com/office/drawing/2014/main" id="{7C266FC4-BFE9-FA0F-6D9C-C07E02D9B0CD}"/>
                </a:ext>
              </a:extLst>
            </p:cNvPr>
            <p:cNvSpPr/>
            <p:nvPr/>
          </p:nvSpPr>
          <p:spPr>
            <a:xfrm>
              <a:off x="1153886" y="3707491"/>
              <a:ext cx="9859347" cy="2637325"/>
            </a:xfrm>
            <a:prstGeom prst="roundRect">
              <a:avLst>
                <a:gd name="adj" fmla="val 9591"/>
              </a:avLst>
            </a:prstGeom>
            <a:solidFill>
              <a:schemeClr val="tx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CD93101-4E2D-6EC9-8DEB-5F6A5B01B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504" y="3634261"/>
              <a:ext cx="1218150" cy="315041"/>
            </a:xfrm>
            <a:prstGeom prst="rect">
              <a:avLst/>
            </a:prstGeom>
          </p:spPr>
        </p:pic>
      </p:grpSp>
      <p:sp>
        <p:nvSpPr>
          <p:cNvPr id="9" name="TextBox 8">
            <a:extLst>
              <a:ext uri="{FF2B5EF4-FFF2-40B4-BE49-F238E27FC236}">
                <a16:creationId xmlns:a16="http://schemas.microsoft.com/office/drawing/2014/main" id="{799DE9F9-EA67-1EAF-6DAF-78C9D3BDF752}"/>
              </a:ext>
            </a:extLst>
          </p:cNvPr>
          <p:cNvSpPr txBox="1"/>
          <p:nvPr/>
        </p:nvSpPr>
        <p:spPr>
          <a:xfrm>
            <a:off x="1840793" y="2607195"/>
            <a:ext cx="3768206" cy="3046988"/>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1. </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k: phần tử của dãy</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max: phần tử lớn nhất</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Điều kiện: k&lt;100</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Khối lệnh lặp: </a:t>
            </a:r>
          </a:p>
          <a:p>
            <a:r>
              <a:rPr lang="en-US" sz="2400">
                <a:solidFill>
                  <a:schemeClr val="bg1"/>
                </a:solidFill>
                <a:latin typeface="Times New Roman" panose="02020603050405020304" pitchFamily="18" charset="0"/>
                <a:cs typeface="Times New Roman" panose="02020603050405020304" pitchFamily="18" charset="0"/>
              </a:rPr>
              <a:t>		-if k&gt;max:</a:t>
            </a:r>
          </a:p>
          <a:p>
            <a:r>
              <a:rPr lang="en-US" sz="2400">
                <a:solidFill>
                  <a:schemeClr val="bg1"/>
                </a:solidFill>
                <a:latin typeface="Times New Roman" panose="02020603050405020304" pitchFamily="18" charset="0"/>
                <a:cs typeface="Times New Roman" panose="02020603050405020304" pitchFamily="18" charset="0"/>
              </a:rPr>
              <a:t>			max=k</a:t>
            </a:r>
          </a:p>
          <a:p>
            <a:r>
              <a:rPr lang="en-US" sz="2400">
                <a:solidFill>
                  <a:schemeClr val="bg1"/>
                </a:solidFill>
                <a:latin typeface="Times New Roman" panose="02020603050405020304" pitchFamily="18" charset="0"/>
                <a:cs typeface="Times New Roman" panose="02020603050405020304" pitchFamily="18" charset="0"/>
              </a:rPr>
              <a:t>		-k=k+3</a:t>
            </a:r>
          </a:p>
        </p:txBody>
      </p:sp>
      <p:pic>
        <p:nvPicPr>
          <p:cNvPr id="3" name="Picture 2">
            <a:extLst>
              <a:ext uri="{FF2B5EF4-FFF2-40B4-BE49-F238E27FC236}">
                <a16:creationId xmlns:a16="http://schemas.microsoft.com/office/drawing/2014/main" id="{202E92C4-E807-D574-EBD8-40FD7BB6ACCC}"/>
              </a:ext>
            </a:extLst>
          </p:cNvPr>
          <p:cNvPicPr>
            <a:picLocks noChangeAspect="1"/>
          </p:cNvPicPr>
          <p:nvPr/>
        </p:nvPicPr>
        <p:blipFill>
          <a:blip r:embed="rId3"/>
          <a:stretch>
            <a:fillRect/>
          </a:stretch>
        </p:blipFill>
        <p:spPr>
          <a:xfrm>
            <a:off x="1069307" y="1353532"/>
            <a:ext cx="9848850" cy="447675"/>
          </a:xfrm>
          <a:prstGeom prst="rect">
            <a:avLst/>
          </a:prstGeom>
        </p:spPr>
      </p:pic>
      <p:sp>
        <p:nvSpPr>
          <p:cNvPr id="4" name="TextBox 3">
            <a:extLst>
              <a:ext uri="{FF2B5EF4-FFF2-40B4-BE49-F238E27FC236}">
                <a16:creationId xmlns:a16="http://schemas.microsoft.com/office/drawing/2014/main" id="{9CBE66FF-34C6-31B1-68E5-E1148B9AE84C}"/>
              </a:ext>
            </a:extLst>
          </p:cNvPr>
          <p:cNvSpPr txBox="1"/>
          <p:nvPr/>
        </p:nvSpPr>
        <p:spPr>
          <a:xfrm>
            <a:off x="5805259" y="2652051"/>
            <a:ext cx="3063702" cy="3046988"/>
          </a:xfrm>
          <a:prstGeom prst="rect">
            <a:avLst/>
          </a:prstGeom>
          <a:noFill/>
        </p:spPr>
        <p:txBody>
          <a:bodyPr wrap="square" rtlCol="0">
            <a:spAutoFit/>
          </a:bodyPr>
          <a:lstStyle/>
          <a:p>
            <a:r>
              <a:rPr lang="en-US" sz="2400" b="1" u="sng">
                <a:solidFill>
                  <a:schemeClr val="bg1"/>
                </a:solidFill>
                <a:latin typeface="Times New Roman" panose="02020603050405020304" pitchFamily="18" charset="0"/>
                <a:cs typeface="Times New Roman" panose="02020603050405020304" pitchFamily="18" charset="0"/>
              </a:rPr>
              <a:t>Chương trình:</a:t>
            </a:r>
          </a:p>
          <a:p>
            <a:r>
              <a:rPr lang="vi-VN" sz="2400">
                <a:solidFill>
                  <a:schemeClr val="bg1"/>
                </a:solidFill>
                <a:latin typeface="Times New Roman" panose="02020603050405020304" pitchFamily="18" charset="0"/>
                <a:cs typeface="Times New Roman" panose="02020603050405020304" pitchFamily="18" charset="0"/>
              </a:rPr>
              <a:t>k=1</a:t>
            </a:r>
          </a:p>
          <a:p>
            <a:r>
              <a:rPr lang="en-US" sz="2400">
                <a:solidFill>
                  <a:schemeClr val="bg1"/>
                </a:solidFill>
                <a:latin typeface="Times New Roman" panose="02020603050405020304" pitchFamily="18" charset="0"/>
                <a:cs typeface="Times New Roman" panose="02020603050405020304" pitchFamily="18" charset="0"/>
              </a:rPr>
              <a:t>max=k	</a:t>
            </a:r>
          </a:p>
          <a:p>
            <a:r>
              <a:rPr lang="vi-VN" sz="2400">
                <a:solidFill>
                  <a:schemeClr val="bg1"/>
                </a:solidFill>
                <a:latin typeface="Times New Roman" panose="02020603050405020304" pitchFamily="18" charset="0"/>
                <a:cs typeface="Times New Roman" panose="02020603050405020304" pitchFamily="18" charset="0"/>
              </a:rPr>
              <a:t>while k&lt;100:</a:t>
            </a:r>
          </a:p>
          <a:p>
            <a:r>
              <a:rPr lang="en-US" sz="2400">
                <a:solidFill>
                  <a:schemeClr val="bg1"/>
                </a:solidFill>
                <a:latin typeface="Times New Roman" panose="02020603050405020304" pitchFamily="18" charset="0"/>
                <a:cs typeface="Times New Roman" panose="02020603050405020304" pitchFamily="18" charset="0"/>
              </a:rPr>
              <a:t>	if k&gt;max:</a:t>
            </a:r>
          </a:p>
          <a:p>
            <a:r>
              <a:rPr lang="en-US" sz="2400">
                <a:solidFill>
                  <a:schemeClr val="bg1"/>
                </a:solidFill>
                <a:latin typeface="Times New Roman" panose="02020603050405020304" pitchFamily="18" charset="0"/>
                <a:cs typeface="Times New Roman" panose="02020603050405020304" pitchFamily="18" charset="0"/>
              </a:rPr>
              <a:t>		max=k</a:t>
            </a:r>
            <a:r>
              <a:rPr lang="vi-VN" sz="2400">
                <a:solidFill>
                  <a:schemeClr val="bg1"/>
                </a:solidFill>
                <a:latin typeface="Times New Roman" panose="02020603050405020304" pitchFamily="18"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		</a:t>
            </a:r>
          </a:p>
          <a:p>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k=k+3</a:t>
            </a:r>
            <a:endParaRPr lang="en-US" sz="2400">
              <a:solidFill>
                <a:schemeClr val="bg1"/>
              </a:solidFill>
              <a:latin typeface="Times New Roman" panose="02020603050405020304" pitchFamily="18" charset="0"/>
              <a:cs typeface="Times New Roman" panose="02020603050405020304" pitchFamily="18" charset="0"/>
            </a:endParaRPr>
          </a:p>
          <a:p>
            <a:r>
              <a:rPr lang="vi-VN" sz="2400">
                <a:solidFill>
                  <a:schemeClr val="bg1"/>
                </a:solidFill>
                <a:latin typeface="Times New Roman" panose="02020603050405020304" pitchFamily="18" charset="0"/>
                <a:cs typeface="Times New Roman" panose="02020603050405020304" pitchFamily="18" charset="0"/>
              </a:rPr>
              <a:t>print</a:t>
            </a:r>
            <a:r>
              <a:rPr lang="en-US" sz="2400">
                <a:solidFill>
                  <a:schemeClr val="bg1"/>
                </a:solidFill>
                <a:latin typeface="Times New Roman" panose="02020603050405020304" pitchFamily="18" charset="0"/>
                <a:cs typeface="Times New Roman" panose="02020603050405020304" pitchFamily="18" charset="0"/>
              </a:rPr>
              <a:t>(max)</a:t>
            </a:r>
          </a:p>
        </p:txBody>
      </p:sp>
      <p:sp>
        <p:nvSpPr>
          <p:cNvPr id="2" name="TextBox 1">
            <a:extLst>
              <a:ext uri="{FF2B5EF4-FFF2-40B4-BE49-F238E27FC236}">
                <a16:creationId xmlns:a16="http://schemas.microsoft.com/office/drawing/2014/main" id="{7B495B79-5BFC-2C1A-CA71-5228FA5B5980}"/>
              </a:ext>
            </a:extLst>
          </p:cNvPr>
          <p:cNvSpPr txBox="1"/>
          <p:nvPr/>
        </p:nvSpPr>
        <p:spPr>
          <a:xfrm>
            <a:off x="8645421" y="3294460"/>
            <a:ext cx="2272736" cy="1323439"/>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k=1, max=1</a:t>
            </a:r>
          </a:p>
          <a:p>
            <a:r>
              <a:rPr lang="en-US" sz="2000">
                <a:solidFill>
                  <a:srgbClr val="FF0000"/>
                </a:solidFill>
                <a:latin typeface="Times New Roman" panose="02020603050405020304" pitchFamily="18" charset="0"/>
                <a:cs typeface="Times New Roman" panose="02020603050405020304" pitchFamily="18" charset="0"/>
              </a:rPr>
              <a:t>k=1: max=1, k=4</a:t>
            </a:r>
            <a:endParaRPr lang="en-US" sz="200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000">
                <a:solidFill>
                  <a:srgbClr val="FF0000"/>
                </a:solidFill>
                <a:latin typeface="Times New Roman" panose="02020603050405020304" pitchFamily="18" charset="0"/>
                <a:cs typeface="Times New Roman" panose="02020603050405020304" pitchFamily="18" charset="0"/>
              </a:rPr>
              <a:t>k=4: max=4, k=7</a:t>
            </a:r>
          </a:p>
          <a:p>
            <a:r>
              <a:rPr lang="en-US" sz="2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97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5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500"/>
                                        <p:tgtEl>
                                          <p:spTgt spid="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Effect transition="in" filter="fade">
                                      <p:cBhvr>
                                        <p:cTn id="53" dur="500"/>
                                        <p:tgtEl>
                                          <p:spTgt spid="9">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Effect transition="in" filter="fade">
                                      <p:cBhvr>
                                        <p:cTn id="58" dur="500"/>
                                        <p:tgtEl>
                                          <p:spTgt spid="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500"/>
                                        <p:tgtEl>
                                          <p:spTgt spid="4">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500"/>
                                        <p:tgtEl>
                                          <p:spTgt spid="4">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Effect transition="in" filter="fade">
                                      <p:cBhvr>
                                        <p:cTn id="71" dur="500"/>
                                        <p:tgtEl>
                                          <p:spTgt spid="4">
                                            <p:txEl>
                                              <p:pRg st="2" end="2"/>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Effect transition="in" filter="fade">
                                      <p:cBhvr>
                                        <p:cTn id="74" dur="500"/>
                                        <p:tgtEl>
                                          <p:spTgt spid="4">
                                            <p:txEl>
                                              <p:pRg st="3" end="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fade">
                                      <p:cBhvr>
                                        <p:cTn id="77" dur="500"/>
                                        <p:tgtEl>
                                          <p:spTgt spid="4">
                                            <p:txEl>
                                              <p:pRg st="4" end="4"/>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Effect transition="in" filter="fade">
                                      <p:cBhvr>
                                        <p:cTn id="80" dur="500"/>
                                        <p:tgtEl>
                                          <p:spTgt spid="4">
                                            <p:txEl>
                                              <p:pRg st="5" end="5"/>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Effect transition="in" filter="fade">
                                      <p:cBhvr>
                                        <p:cTn id="83" dur="500"/>
                                        <p:tgtEl>
                                          <p:spTgt spid="4">
                                            <p:txEl>
                                              <p:pRg st="6" end="6"/>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4">
                                            <p:txEl>
                                              <p:pRg st="7" end="7"/>
                                            </p:txEl>
                                          </p:spTgt>
                                        </p:tgtEl>
                                        <p:attrNameLst>
                                          <p:attrName>style.visibility</p:attrName>
                                        </p:attrNameLst>
                                      </p:cBhvr>
                                      <p:to>
                                        <p:strVal val="visible"/>
                                      </p:to>
                                    </p:set>
                                    <p:animEffect transition="in" filter="fade">
                                      <p:cBhvr>
                                        <p:cTn id="86" dur="500"/>
                                        <p:tgtEl>
                                          <p:spTgt spid="4">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
                                            <p:txEl>
                                              <p:pRg st="0" end="0"/>
                                            </p:txEl>
                                          </p:spTgt>
                                        </p:tgtEl>
                                        <p:attrNameLst>
                                          <p:attrName>style.visibility</p:attrName>
                                        </p:attrNameLst>
                                      </p:cBhvr>
                                      <p:to>
                                        <p:strVal val="visible"/>
                                      </p:to>
                                    </p:set>
                                    <p:animEffect transition="in" filter="fade">
                                      <p:cBhvr>
                                        <p:cTn id="91" dur="500"/>
                                        <p:tgtEl>
                                          <p:spTgt spid="2">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
                                            <p:txEl>
                                              <p:pRg st="1" end="1"/>
                                            </p:txEl>
                                          </p:spTgt>
                                        </p:tgtEl>
                                        <p:attrNameLst>
                                          <p:attrName>style.visibility</p:attrName>
                                        </p:attrNameLst>
                                      </p:cBhvr>
                                      <p:to>
                                        <p:strVal val="visible"/>
                                      </p:to>
                                    </p:set>
                                    <p:animEffect transition="in" filter="fade">
                                      <p:cBhvr>
                                        <p:cTn id="96" dur="500"/>
                                        <p:tgtEl>
                                          <p:spTgt spid="2">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
                                            <p:txEl>
                                              <p:pRg st="2" end="2"/>
                                            </p:txEl>
                                          </p:spTgt>
                                        </p:tgtEl>
                                        <p:attrNameLst>
                                          <p:attrName>style.visibility</p:attrName>
                                        </p:attrNameLst>
                                      </p:cBhvr>
                                      <p:to>
                                        <p:strVal val="visible"/>
                                      </p:to>
                                    </p:set>
                                    <p:animEffect transition="in" filter="fade">
                                      <p:cBhvr>
                                        <p:cTn id="101" dur="500"/>
                                        <p:tgtEl>
                                          <p:spTgt spid="2">
                                            <p:txEl>
                                              <p:pRg st="2" end="2"/>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
                                            <p:txEl>
                                              <p:pRg st="3" end="3"/>
                                            </p:txEl>
                                          </p:spTgt>
                                        </p:tgtEl>
                                        <p:attrNameLst>
                                          <p:attrName>style.visibility</p:attrName>
                                        </p:attrNameLst>
                                      </p:cBhvr>
                                      <p:to>
                                        <p:strVal val="visible"/>
                                      </p:to>
                                    </p:set>
                                    <p:animEffect transition="in" filter="fade">
                                      <p:cBhvr>
                                        <p:cTn id="10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11">
            <a:hlinkClick r:id="" action="ppaction://media"/>
            <a:extLst>
              <a:ext uri="{FF2B5EF4-FFF2-40B4-BE49-F238E27FC236}">
                <a16:creationId xmlns:a16="http://schemas.microsoft.com/office/drawing/2014/main" id="{E99062D3-57E5-D65A-689D-0A0304BB002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13400" y="0"/>
            <a:ext cx="6578600" cy="6858000"/>
          </a:xfrm>
          <a:prstGeom prst="rect">
            <a:avLst/>
          </a:prstGeom>
        </p:spPr>
      </p:pic>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375477"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3160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375477"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LUYỆN TẬP</a:t>
            </a:r>
          </a:p>
        </p:txBody>
      </p:sp>
      <p:grpSp>
        <p:nvGrpSpPr>
          <p:cNvPr id="6" name="Group 5">
            <a:extLst>
              <a:ext uri="{FF2B5EF4-FFF2-40B4-BE49-F238E27FC236}">
                <a16:creationId xmlns:a16="http://schemas.microsoft.com/office/drawing/2014/main" id="{B9A9C1FE-0AA7-003A-B497-DF44EE4A3061}"/>
              </a:ext>
            </a:extLst>
          </p:cNvPr>
          <p:cNvGrpSpPr/>
          <p:nvPr/>
        </p:nvGrpSpPr>
        <p:grpSpPr>
          <a:xfrm>
            <a:off x="576072" y="1766671"/>
            <a:ext cx="10712845" cy="4350664"/>
            <a:chOff x="957503" y="3667049"/>
            <a:chExt cx="10055730" cy="2677767"/>
          </a:xfrm>
        </p:grpSpPr>
        <p:sp>
          <p:nvSpPr>
            <p:cNvPr id="7" name="Rectangle: Rounded Corners 6">
              <a:extLst>
                <a:ext uri="{FF2B5EF4-FFF2-40B4-BE49-F238E27FC236}">
                  <a16:creationId xmlns:a16="http://schemas.microsoft.com/office/drawing/2014/main" id="{7C266FC4-BFE9-FA0F-6D9C-C07E02D9B0CD}"/>
                </a:ext>
              </a:extLst>
            </p:cNvPr>
            <p:cNvSpPr/>
            <p:nvPr/>
          </p:nvSpPr>
          <p:spPr>
            <a:xfrm>
              <a:off x="1153886" y="3707491"/>
              <a:ext cx="9859347" cy="2637325"/>
            </a:xfrm>
            <a:prstGeom prst="roundRect">
              <a:avLst>
                <a:gd name="adj" fmla="val 9591"/>
              </a:avLst>
            </a:prstGeom>
            <a:solidFill>
              <a:schemeClr val="tx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CD93101-4E2D-6EC9-8DEB-5F6A5B01B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503" y="3667049"/>
              <a:ext cx="1450181" cy="252104"/>
            </a:xfrm>
            <a:prstGeom prst="rect">
              <a:avLst/>
            </a:prstGeom>
          </p:spPr>
        </p:pic>
      </p:grpSp>
      <p:sp>
        <p:nvSpPr>
          <p:cNvPr id="4" name="TextBox 3">
            <a:extLst>
              <a:ext uri="{FF2B5EF4-FFF2-40B4-BE49-F238E27FC236}">
                <a16:creationId xmlns:a16="http://schemas.microsoft.com/office/drawing/2014/main" id="{490C87A7-4F80-5894-B8EA-D65909E584D3}"/>
              </a:ext>
            </a:extLst>
          </p:cNvPr>
          <p:cNvSpPr txBox="1"/>
          <p:nvPr/>
        </p:nvSpPr>
        <p:spPr>
          <a:xfrm>
            <a:off x="1449226" y="2266697"/>
            <a:ext cx="4329782" cy="3416320"/>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2.</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k: số tự nhiên</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C: biến đếm</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Điều kiện: k&lt;100</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Khối lệnh lặp:</a:t>
            </a:r>
          </a:p>
          <a:p>
            <a:r>
              <a:rPr lang="en-US" sz="2400">
                <a:solidFill>
                  <a:schemeClr val="bg1"/>
                </a:solidFill>
                <a:latin typeface="Times New Roman" panose="02020603050405020304" pitchFamily="18" charset="0"/>
                <a:cs typeface="Times New Roman" panose="02020603050405020304" pitchFamily="18" charset="0"/>
              </a:rPr>
              <a:t>	-Lệnh kiểm tra chia hết cho 5 	hoặc chia cho 3 dư 1: 	</a:t>
            </a:r>
          </a:p>
          <a:p>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if</a:t>
            </a: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(k%5==0 or k%3==1):</a:t>
            </a:r>
            <a:endParaRPr lang="en-US" sz="2400">
              <a:solidFill>
                <a:schemeClr val="bg1"/>
              </a:solidFill>
              <a:latin typeface="Times New Roman" panose="02020603050405020304" pitchFamily="18" charset="0"/>
              <a:cs typeface="Times New Roman" panose="02020603050405020304" pitchFamily="18" charset="0"/>
            </a:endParaRPr>
          </a:p>
          <a:p>
            <a:r>
              <a:rPr lang="en-US" sz="2400">
                <a:solidFill>
                  <a:schemeClr val="bg1"/>
                </a:solidFill>
                <a:latin typeface="Times New Roman" panose="02020603050405020304" pitchFamily="18" charset="0"/>
                <a:cs typeface="Times New Roman" panose="02020603050405020304" pitchFamily="18" charset="0"/>
              </a:rPr>
              <a:t>	-Lệnh đếm: C=C+1	</a:t>
            </a:r>
          </a:p>
        </p:txBody>
      </p:sp>
      <p:pic>
        <p:nvPicPr>
          <p:cNvPr id="9" name="Picture 8">
            <a:extLst>
              <a:ext uri="{FF2B5EF4-FFF2-40B4-BE49-F238E27FC236}">
                <a16:creationId xmlns:a16="http://schemas.microsoft.com/office/drawing/2014/main" id="{083A05CA-7278-3568-4BC1-436D563A1414}"/>
              </a:ext>
            </a:extLst>
          </p:cNvPr>
          <p:cNvPicPr>
            <a:picLocks noChangeAspect="1"/>
          </p:cNvPicPr>
          <p:nvPr/>
        </p:nvPicPr>
        <p:blipFill>
          <a:blip r:embed="rId3"/>
          <a:stretch>
            <a:fillRect/>
          </a:stretch>
        </p:blipFill>
        <p:spPr>
          <a:xfrm>
            <a:off x="782842" y="909555"/>
            <a:ext cx="10506075" cy="762000"/>
          </a:xfrm>
          <a:prstGeom prst="rect">
            <a:avLst/>
          </a:prstGeom>
        </p:spPr>
      </p:pic>
      <p:sp>
        <p:nvSpPr>
          <p:cNvPr id="10" name="TextBox 9">
            <a:extLst>
              <a:ext uri="{FF2B5EF4-FFF2-40B4-BE49-F238E27FC236}">
                <a16:creationId xmlns:a16="http://schemas.microsoft.com/office/drawing/2014/main" id="{A63D574E-8C0D-9B2E-700C-D8140A1D544B}"/>
              </a:ext>
            </a:extLst>
          </p:cNvPr>
          <p:cNvSpPr txBox="1"/>
          <p:nvPr/>
        </p:nvSpPr>
        <p:spPr>
          <a:xfrm>
            <a:off x="6840604" y="2501214"/>
            <a:ext cx="3972945" cy="3046988"/>
          </a:xfrm>
          <a:prstGeom prst="rect">
            <a:avLst/>
          </a:prstGeom>
          <a:noFill/>
        </p:spPr>
        <p:txBody>
          <a:bodyPr wrap="square" rtlCol="0">
            <a:spAutoFit/>
          </a:bodyPr>
          <a:lstStyle/>
          <a:p>
            <a:r>
              <a:rPr lang="vi-VN" sz="2400" b="1" u="sng">
                <a:solidFill>
                  <a:schemeClr val="bg1"/>
                </a:solidFill>
                <a:latin typeface="Times New Roman" panose="02020603050405020304" pitchFamily="18" charset="0"/>
                <a:cs typeface="Times New Roman" panose="02020603050405020304" pitchFamily="18" charset="0"/>
              </a:rPr>
              <a:t>Chương trình:</a:t>
            </a:r>
          </a:p>
          <a:p>
            <a:r>
              <a:rPr lang="vi-VN" sz="2400">
                <a:solidFill>
                  <a:schemeClr val="bg1"/>
                </a:solidFill>
                <a:latin typeface="Times New Roman" panose="02020603050405020304" pitchFamily="18" charset="0"/>
                <a:cs typeface="Times New Roman" panose="02020603050405020304" pitchFamily="18" charset="0"/>
              </a:rPr>
              <a:t>k=0</a:t>
            </a:r>
          </a:p>
          <a:p>
            <a:r>
              <a:rPr lang="en-US" sz="2400">
                <a:solidFill>
                  <a:schemeClr val="bg1"/>
                </a:solidFill>
                <a:latin typeface="Times New Roman" panose="02020603050405020304" pitchFamily="18" charset="0"/>
                <a:cs typeface="Times New Roman" panose="02020603050405020304" pitchFamily="18" charset="0"/>
              </a:rPr>
              <a:t>C</a:t>
            </a:r>
            <a:r>
              <a:rPr lang="vi-VN" sz="2400">
                <a:solidFill>
                  <a:schemeClr val="bg1"/>
                </a:solidFill>
                <a:latin typeface="Times New Roman" panose="02020603050405020304" pitchFamily="18" charset="0"/>
                <a:cs typeface="Times New Roman" panose="02020603050405020304" pitchFamily="18" charset="0"/>
              </a:rPr>
              <a:t>=0</a:t>
            </a:r>
          </a:p>
          <a:p>
            <a:r>
              <a:rPr lang="vi-VN" sz="2400">
                <a:solidFill>
                  <a:schemeClr val="bg1"/>
                </a:solidFill>
                <a:latin typeface="Times New Roman" panose="02020603050405020304" pitchFamily="18" charset="0"/>
                <a:cs typeface="Times New Roman" panose="02020603050405020304" pitchFamily="18" charset="0"/>
              </a:rPr>
              <a:t>while k&lt;100:</a:t>
            </a:r>
          </a:p>
          <a:p>
            <a:r>
              <a:rPr lang="vi-VN" sz="2400">
                <a:solidFill>
                  <a:schemeClr val="bg1"/>
                </a:solidFill>
                <a:latin typeface="Times New Roman" panose="02020603050405020304" pitchFamily="18" charset="0"/>
                <a:cs typeface="Times New Roman" panose="02020603050405020304" pitchFamily="18" charset="0"/>
              </a:rPr>
              <a:t>    if(k%5==0 or k%3==1):</a:t>
            </a:r>
          </a:p>
          <a:p>
            <a:r>
              <a:rPr lang="vi-VN" sz="2400">
                <a:solidFill>
                  <a:schemeClr val="bg1"/>
                </a:solidFill>
                <a:latin typeface="Times New Roman" panose="02020603050405020304" pitchFamily="18" charset="0"/>
                <a:cs typeface="Times New Roman" panose="02020603050405020304" pitchFamily="18" charset="0"/>
              </a:rPr>
              <a:t>        </a:t>
            </a:r>
            <a:r>
              <a:rPr lang="en-US" sz="2400">
                <a:solidFill>
                  <a:schemeClr val="bg1"/>
                </a:solidFill>
                <a:latin typeface="Times New Roman" panose="02020603050405020304" pitchFamily="18" charset="0"/>
                <a:cs typeface="Times New Roman" panose="02020603050405020304" pitchFamily="18" charset="0"/>
              </a:rPr>
              <a:t>C</a:t>
            </a:r>
            <a:r>
              <a:rPr lang="vi-VN" sz="2400">
                <a:solidFill>
                  <a:schemeClr val="bg1"/>
                </a:solidFill>
                <a:latin typeface="Times New Roman" panose="02020603050405020304" pitchFamily="18" charset="0"/>
                <a:cs typeface="Times New Roman" panose="02020603050405020304" pitchFamily="18" charset="0"/>
              </a:rPr>
              <a:t>=</a:t>
            </a:r>
            <a:r>
              <a:rPr lang="en-US" sz="2400">
                <a:solidFill>
                  <a:schemeClr val="bg1"/>
                </a:solidFill>
                <a:latin typeface="Times New Roman" panose="02020603050405020304" pitchFamily="18" charset="0"/>
                <a:cs typeface="Times New Roman" panose="02020603050405020304" pitchFamily="18" charset="0"/>
              </a:rPr>
              <a:t>C</a:t>
            </a:r>
            <a:r>
              <a:rPr lang="vi-VN" sz="2400">
                <a:solidFill>
                  <a:schemeClr val="bg1"/>
                </a:solidFill>
                <a:latin typeface="Times New Roman" panose="02020603050405020304" pitchFamily="18" charset="0"/>
                <a:cs typeface="Times New Roman" panose="02020603050405020304" pitchFamily="18" charset="0"/>
              </a:rPr>
              <a:t>+1</a:t>
            </a:r>
          </a:p>
          <a:p>
            <a:r>
              <a:rPr lang="vi-VN" sz="2400">
                <a:solidFill>
                  <a:schemeClr val="bg1"/>
                </a:solidFill>
                <a:latin typeface="Times New Roman" panose="02020603050405020304" pitchFamily="18" charset="0"/>
                <a:cs typeface="Times New Roman" panose="02020603050405020304" pitchFamily="18" charset="0"/>
              </a:rPr>
              <a:t>    k=k+1</a:t>
            </a:r>
          </a:p>
          <a:p>
            <a:r>
              <a:rPr lang="en-US" sz="2400">
                <a:solidFill>
                  <a:schemeClr val="bg1"/>
                </a:solidFill>
                <a:latin typeface="Times New Roman" panose="02020603050405020304" pitchFamily="18" charset="0"/>
                <a:cs typeface="Times New Roman" panose="02020603050405020304" pitchFamily="18" charset="0"/>
              </a:rPr>
              <a:t>p</a:t>
            </a:r>
            <a:r>
              <a:rPr lang="vi-VN" sz="2400">
                <a:solidFill>
                  <a:schemeClr val="bg1"/>
                </a:solidFill>
                <a:latin typeface="Times New Roman" panose="02020603050405020304" pitchFamily="18" charset="0"/>
                <a:cs typeface="Times New Roman" panose="02020603050405020304" pitchFamily="18" charset="0"/>
              </a:rPr>
              <a:t>rint</a:t>
            </a:r>
            <a:r>
              <a:rPr lang="en-US" sz="2400">
                <a:solidFill>
                  <a:schemeClr val="bg1"/>
                </a:solidFill>
                <a:latin typeface="Times New Roman" panose="02020603050405020304" pitchFamily="18" charset="0"/>
                <a:cs typeface="Times New Roman" panose="02020603050405020304" pitchFamily="18" charset="0"/>
              </a:rPr>
              <a:t>(C</a:t>
            </a:r>
            <a:r>
              <a:rPr lang="vi-VN" sz="2400">
                <a:solidFill>
                  <a:schemeClr val="bg1"/>
                </a:solidFill>
                <a:latin typeface="Times New Roman" panose="02020603050405020304" pitchFamily="18" charset="0"/>
                <a:cs typeface="Times New Roman" panose="02020603050405020304" pitchFamily="18" charset="0"/>
              </a:rPr>
              <a:t>)</a:t>
            </a:r>
            <a:endParaRPr 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fade">
                                      <p:cBhvr>
                                        <p:cTn id="57" dur="5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Effect transition="in" filter="fade">
                                      <p:cBhvr>
                                        <p:cTn id="62" dur="500"/>
                                        <p:tgtEl>
                                          <p:spTgt spid="10">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xEl>
                                              <p:pRg st="2" end="2"/>
                                            </p:txEl>
                                          </p:spTgt>
                                        </p:tgtEl>
                                        <p:attrNameLst>
                                          <p:attrName>style.visibility</p:attrName>
                                        </p:attrNameLst>
                                      </p:cBhvr>
                                      <p:to>
                                        <p:strVal val="visible"/>
                                      </p:to>
                                    </p:set>
                                    <p:animEffect transition="in" filter="fade">
                                      <p:cBhvr>
                                        <p:cTn id="67" dur="500"/>
                                        <p:tgtEl>
                                          <p:spTgt spid="10">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xEl>
                                              <p:pRg st="3" end="3"/>
                                            </p:txEl>
                                          </p:spTgt>
                                        </p:tgtEl>
                                        <p:attrNameLst>
                                          <p:attrName>style.visibility</p:attrName>
                                        </p:attrNameLst>
                                      </p:cBhvr>
                                      <p:to>
                                        <p:strVal val="visible"/>
                                      </p:to>
                                    </p:set>
                                    <p:animEffect transition="in" filter="fade">
                                      <p:cBhvr>
                                        <p:cTn id="72" dur="500"/>
                                        <p:tgtEl>
                                          <p:spTgt spid="10">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
                                            <p:txEl>
                                              <p:pRg st="4" end="4"/>
                                            </p:txEl>
                                          </p:spTgt>
                                        </p:tgtEl>
                                        <p:attrNameLst>
                                          <p:attrName>style.visibility</p:attrName>
                                        </p:attrNameLst>
                                      </p:cBhvr>
                                      <p:to>
                                        <p:strVal val="visible"/>
                                      </p:to>
                                    </p:set>
                                    <p:animEffect transition="in" filter="fade">
                                      <p:cBhvr>
                                        <p:cTn id="77" dur="500"/>
                                        <p:tgtEl>
                                          <p:spTgt spid="10">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
                                            <p:txEl>
                                              <p:pRg st="5" end="5"/>
                                            </p:txEl>
                                          </p:spTgt>
                                        </p:tgtEl>
                                        <p:attrNameLst>
                                          <p:attrName>style.visibility</p:attrName>
                                        </p:attrNameLst>
                                      </p:cBhvr>
                                      <p:to>
                                        <p:strVal val="visible"/>
                                      </p:to>
                                    </p:set>
                                    <p:animEffect transition="in" filter="fade">
                                      <p:cBhvr>
                                        <p:cTn id="82" dur="500"/>
                                        <p:tgtEl>
                                          <p:spTgt spid="10">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
                                            <p:txEl>
                                              <p:pRg st="6" end="6"/>
                                            </p:txEl>
                                          </p:spTgt>
                                        </p:tgtEl>
                                        <p:attrNameLst>
                                          <p:attrName>style.visibility</p:attrName>
                                        </p:attrNameLst>
                                      </p:cBhvr>
                                      <p:to>
                                        <p:strVal val="visible"/>
                                      </p:to>
                                    </p:set>
                                    <p:animEffect transition="in" filter="fade">
                                      <p:cBhvr>
                                        <p:cTn id="87" dur="500"/>
                                        <p:tgtEl>
                                          <p:spTgt spid="10">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
                                            <p:txEl>
                                              <p:pRg st="7" end="7"/>
                                            </p:txEl>
                                          </p:spTgt>
                                        </p:tgtEl>
                                        <p:attrNameLst>
                                          <p:attrName>style.visibility</p:attrName>
                                        </p:attrNameLst>
                                      </p:cBhvr>
                                      <p:to>
                                        <p:strVal val="visible"/>
                                      </p:to>
                                    </p:set>
                                    <p:animEffect transition="in" filter="fade">
                                      <p:cBhvr>
                                        <p:cTn id="9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22">
            <a:hlinkClick r:id="" action="ppaction://media"/>
            <a:extLst>
              <a:ext uri="{FF2B5EF4-FFF2-40B4-BE49-F238E27FC236}">
                <a16:creationId xmlns:a16="http://schemas.microsoft.com/office/drawing/2014/main" id="{F986D059-0614-A011-11BF-ED6BFE050B5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13400" y="0"/>
            <a:ext cx="6578600" cy="6858000"/>
          </a:xfrm>
          <a:prstGeom prst="rect">
            <a:avLst/>
          </a:prstGeom>
        </p:spPr>
      </p:pic>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375477"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4665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7CF951E-A619-20E5-0032-B46E5BC50EF8}"/>
              </a:ext>
            </a:extLst>
          </p:cNvPr>
          <p:cNvGrpSpPr/>
          <p:nvPr/>
        </p:nvGrpSpPr>
        <p:grpSpPr>
          <a:xfrm>
            <a:off x="786384" y="2685189"/>
            <a:ext cx="10395966" cy="3785652"/>
            <a:chOff x="957503" y="3667048"/>
            <a:chExt cx="10055730" cy="2677768"/>
          </a:xfrm>
        </p:grpSpPr>
        <p:sp>
          <p:nvSpPr>
            <p:cNvPr id="6" name="Rectangle: Rounded Corners 5">
              <a:extLst>
                <a:ext uri="{FF2B5EF4-FFF2-40B4-BE49-F238E27FC236}">
                  <a16:creationId xmlns:a16="http://schemas.microsoft.com/office/drawing/2014/main" id="{BC59C5BF-FD5B-43AF-0E8F-D667DE04957F}"/>
                </a:ext>
              </a:extLst>
            </p:cNvPr>
            <p:cNvSpPr/>
            <p:nvPr/>
          </p:nvSpPr>
          <p:spPr>
            <a:xfrm>
              <a:off x="1153886" y="3707491"/>
              <a:ext cx="9859347" cy="2637325"/>
            </a:xfrm>
            <a:prstGeom prst="roundRect">
              <a:avLst>
                <a:gd name="adj" fmla="val 9591"/>
              </a:avLst>
            </a:prstGeom>
            <a:solidFill>
              <a:schemeClr val="tx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8E2397-F9B9-15A3-4500-58FC06299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503" y="3667048"/>
              <a:ext cx="978607" cy="314577"/>
            </a:xfrm>
            <a:prstGeom prst="rect">
              <a:avLst/>
            </a:prstGeom>
          </p:spPr>
        </p:pic>
      </p:grpSp>
      <p:sp>
        <p:nvSpPr>
          <p:cNvPr id="8" name="TextBox 7">
            <a:extLst>
              <a:ext uri="{FF2B5EF4-FFF2-40B4-BE49-F238E27FC236}">
                <a16:creationId xmlns:a16="http://schemas.microsoft.com/office/drawing/2014/main" id="{812F14F2-0A5D-9F89-6124-70A67E13B876}"/>
              </a:ext>
            </a:extLst>
          </p:cNvPr>
          <p:cNvSpPr txBox="1"/>
          <p:nvPr/>
        </p:nvSpPr>
        <p:spPr>
          <a:xfrm>
            <a:off x="1775206" y="2915923"/>
            <a:ext cx="3514565" cy="3416320"/>
          </a:xfrm>
          <a:prstGeom prst="rect">
            <a:avLst/>
          </a:prstGeom>
          <a:noFill/>
        </p:spPr>
        <p:txBody>
          <a:bodyPr wrap="square">
            <a:spAutoFit/>
          </a:bodyPr>
          <a:lstStyle/>
          <a:p>
            <a:r>
              <a:rPr lang="en-US" sz="2400">
                <a:solidFill>
                  <a:schemeClr val="bg1"/>
                </a:solidFill>
                <a:latin typeface="Times New Roman" panose="02020603050405020304" pitchFamily="18" charset="0"/>
                <a:cs typeface="Times New Roman" panose="02020603050405020304" pitchFamily="18" charset="0"/>
              </a:rPr>
              <a:t>1. </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k: số tự nhiên</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Điều kiện: k&lt;=100</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Khối lệnh lặp:</a:t>
            </a:r>
          </a:p>
          <a:p>
            <a:r>
              <a:rPr lang="en-US" sz="2400">
                <a:solidFill>
                  <a:schemeClr val="bg1"/>
                </a:solidFill>
                <a:latin typeface="Times New Roman" panose="02020603050405020304" pitchFamily="18" charset="0"/>
                <a:cs typeface="Times New Roman" panose="02020603050405020304" pitchFamily="18" charset="0"/>
              </a:rPr>
              <a:t>	-k=k+1</a:t>
            </a:r>
          </a:p>
          <a:p>
            <a:r>
              <a:rPr lang="en-US" sz="2400">
                <a:solidFill>
                  <a:schemeClr val="bg1"/>
                </a:solidFill>
                <a:latin typeface="Times New Roman" panose="02020603050405020304" pitchFamily="18" charset="0"/>
                <a:cs typeface="Times New Roman" panose="02020603050405020304" pitchFamily="18" charset="0"/>
              </a:rPr>
              <a:t>	-print(k)</a:t>
            </a:r>
          </a:p>
          <a:p>
            <a:r>
              <a:rPr lang="en-US" sz="2400">
                <a:solidFill>
                  <a:schemeClr val="bg1"/>
                </a:solidFill>
                <a:latin typeface="Times New Roman" panose="02020603050405020304" pitchFamily="18" charset="0"/>
                <a:cs typeface="Times New Roman" panose="02020603050405020304" pitchFamily="18" charset="0"/>
              </a:rPr>
              <a:t>	-print(k, end=“ “)</a:t>
            </a:r>
          </a:p>
          <a:p>
            <a:pPr marL="34290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Điều kiện xuống dòng:</a:t>
            </a:r>
          </a:p>
          <a:p>
            <a:r>
              <a:rPr lang="en-US" sz="2400">
                <a:solidFill>
                  <a:schemeClr val="bg1"/>
                </a:solidFill>
                <a:latin typeface="Times New Roman" panose="02020603050405020304" pitchFamily="18" charset="0"/>
                <a:cs typeface="Times New Roman" panose="02020603050405020304" pitchFamily="18" charset="0"/>
              </a:rPr>
              <a:t>	-if i%10==0</a:t>
            </a:r>
          </a:p>
        </p:txBody>
      </p:sp>
      <p:pic>
        <p:nvPicPr>
          <p:cNvPr id="4" name="Picture 3">
            <a:extLst>
              <a:ext uri="{FF2B5EF4-FFF2-40B4-BE49-F238E27FC236}">
                <a16:creationId xmlns:a16="http://schemas.microsoft.com/office/drawing/2014/main" id="{60E0A67E-3140-DFC7-B5A5-D17F2724BB1E}"/>
              </a:ext>
            </a:extLst>
          </p:cNvPr>
          <p:cNvPicPr>
            <a:picLocks noChangeAspect="1"/>
          </p:cNvPicPr>
          <p:nvPr/>
        </p:nvPicPr>
        <p:blipFill>
          <a:blip r:embed="rId3"/>
          <a:stretch>
            <a:fillRect/>
          </a:stretch>
        </p:blipFill>
        <p:spPr>
          <a:xfrm>
            <a:off x="1009650" y="632982"/>
            <a:ext cx="10172700" cy="2028825"/>
          </a:xfrm>
          <a:prstGeom prst="rect">
            <a:avLst/>
          </a:prstGeom>
        </p:spPr>
      </p:pic>
      <p:sp>
        <p:nvSpPr>
          <p:cNvPr id="9" name="TextBox 8">
            <a:extLst>
              <a:ext uri="{FF2B5EF4-FFF2-40B4-BE49-F238E27FC236}">
                <a16:creationId xmlns:a16="http://schemas.microsoft.com/office/drawing/2014/main" id="{D17B8573-6708-AAEB-AE67-B799272E47D5}"/>
              </a:ext>
            </a:extLst>
          </p:cNvPr>
          <p:cNvSpPr txBox="1"/>
          <p:nvPr/>
        </p:nvSpPr>
        <p:spPr>
          <a:xfrm>
            <a:off x="5798211" y="2731257"/>
            <a:ext cx="4875699" cy="3785652"/>
          </a:xfrm>
          <a:prstGeom prst="rect">
            <a:avLst/>
          </a:prstGeom>
          <a:noFill/>
        </p:spPr>
        <p:txBody>
          <a:bodyPr wrap="square">
            <a:spAutoFit/>
          </a:bodyPr>
          <a:lstStyle/>
          <a:p>
            <a:r>
              <a:rPr lang="en-US" sz="2400" b="1" u="sng">
                <a:solidFill>
                  <a:schemeClr val="bg1"/>
                </a:solidFill>
                <a:latin typeface="Times New Roman" panose="02020603050405020304" pitchFamily="18" charset="0"/>
                <a:cs typeface="Times New Roman" panose="02020603050405020304" pitchFamily="18" charset="0"/>
              </a:rPr>
              <a:t>Chương trình:</a:t>
            </a:r>
          </a:p>
          <a:p>
            <a:r>
              <a:rPr lang="en-US" sz="2400">
                <a:solidFill>
                  <a:schemeClr val="bg1"/>
                </a:solidFill>
                <a:latin typeface="Times New Roman" panose="02020603050405020304" pitchFamily="18" charset="0"/>
                <a:cs typeface="Times New Roman" panose="02020603050405020304" pitchFamily="18" charset="0"/>
              </a:rPr>
              <a:t>i=0</a:t>
            </a:r>
          </a:p>
          <a:p>
            <a:r>
              <a:rPr lang="en-US" sz="2400">
                <a:solidFill>
                  <a:schemeClr val="bg1"/>
                </a:solidFill>
                <a:latin typeface="Times New Roman" panose="02020603050405020304" pitchFamily="18" charset="0"/>
                <a:cs typeface="Times New Roman" panose="02020603050405020304" pitchFamily="18" charset="0"/>
              </a:rPr>
              <a:t>k=1</a:t>
            </a:r>
          </a:p>
          <a:p>
            <a:r>
              <a:rPr lang="en-US" sz="2400">
                <a:solidFill>
                  <a:schemeClr val="bg1"/>
                </a:solidFill>
                <a:latin typeface="Times New Roman" panose="02020603050405020304" pitchFamily="18" charset="0"/>
                <a:cs typeface="Times New Roman" panose="02020603050405020304" pitchFamily="18" charset="0"/>
              </a:rPr>
              <a:t>while k&lt;=100:</a:t>
            </a:r>
          </a:p>
          <a:p>
            <a:r>
              <a:rPr lang="en-US" sz="2400">
                <a:solidFill>
                  <a:schemeClr val="bg1"/>
                </a:solidFill>
                <a:latin typeface="Times New Roman" panose="02020603050405020304" pitchFamily="18" charset="0"/>
                <a:cs typeface="Times New Roman" panose="02020603050405020304" pitchFamily="18" charset="0"/>
              </a:rPr>
              <a:t>	i=i+1</a:t>
            </a:r>
          </a:p>
          <a:p>
            <a:r>
              <a:rPr lang="en-US" sz="2400">
                <a:solidFill>
                  <a:schemeClr val="bg1"/>
                </a:solidFill>
                <a:latin typeface="Times New Roman" panose="02020603050405020304" pitchFamily="18" charset="0"/>
                <a:cs typeface="Times New Roman" panose="02020603050405020304" pitchFamily="18" charset="0"/>
              </a:rPr>
              <a:t>	if i%10==0:</a:t>
            </a:r>
          </a:p>
          <a:p>
            <a:r>
              <a:rPr lang="en-US" sz="2400">
                <a:solidFill>
                  <a:schemeClr val="bg1"/>
                </a:solidFill>
                <a:latin typeface="Times New Roman" panose="02020603050405020304" pitchFamily="18" charset="0"/>
                <a:cs typeface="Times New Roman" panose="02020603050405020304" pitchFamily="18" charset="0"/>
              </a:rPr>
              <a:t>		print(k)</a:t>
            </a:r>
          </a:p>
          <a:p>
            <a:r>
              <a:rPr lang="en-US" sz="2400">
                <a:solidFill>
                  <a:schemeClr val="bg1"/>
                </a:solidFill>
                <a:latin typeface="Times New Roman" panose="02020603050405020304" pitchFamily="18" charset="0"/>
                <a:cs typeface="Times New Roman" panose="02020603050405020304" pitchFamily="18" charset="0"/>
              </a:rPr>
              <a:t>	else:</a:t>
            </a:r>
          </a:p>
          <a:p>
            <a:r>
              <a:rPr lang="en-US" sz="2400">
                <a:solidFill>
                  <a:schemeClr val="bg1"/>
                </a:solidFill>
                <a:latin typeface="Times New Roman" panose="02020603050405020304" pitchFamily="18" charset="0"/>
                <a:cs typeface="Times New Roman" panose="02020603050405020304" pitchFamily="18" charset="0"/>
              </a:rPr>
              <a:t>		print(k, end=“ “)</a:t>
            </a:r>
          </a:p>
          <a:p>
            <a:r>
              <a:rPr lang="en-US" sz="2400">
                <a:solidFill>
                  <a:schemeClr val="bg1"/>
                </a:solidFill>
                <a:latin typeface="Times New Roman" panose="02020603050405020304" pitchFamily="18" charset="0"/>
                <a:cs typeface="Times New Roman" panose="02020603050405020304" pitchFamily="18" charset="0"/>
              </a:rPr>
              <a:t>	k=k+1</a:t>
            </a:r>
          </a:p>
        </p:txBody>
      </p:sp>
      <p:sp>
        <p:nvSpPr>
          <p:cNvPr id="2" name="Rectangle: Rounded Corners 1">
            <a:extLst>
              <a:ext uri="{FF2B5EF4-FFF2-40B4-BE49-F238E27FC236}">
                <a16:creationId xmlns:a16="http://schemas.microsoft.com/office/drawing/2014/main" id="{5E61FF13-FE55-6C77-982C-F555B4733BF1}"/>
              </a:ext>
            </a:extLst>
          </p:cNvPr>
          <p:cNvSpPr/>
          <p:nvPr/>
        </p:nvSpPr>
        <p:spPr>
          <a:xfrm>
            <a:off x="-276226" y="0"/>
            <a:ext cx="2375477"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615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fade">
                                      <p:cBhvr>
                                        <p:cTn id="48" dur="500"/>
                                        <p:tgtEl>
                                          <p:spTgt spid="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fade">
                                      <p:cBhvr>
                                        <p:cTn id="53" dur="500"/>
                                        <p:tgtEl>
                                          <p:spTgt spid="8">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animEffect transition="in" filter="fade">
                                      <p:cBhvr>
                                        <p:cTn id="58" dur="500"/>
                                        <p:tgtEl>
                                          <p:spTgt spid="8">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500"/>
                                        <p:tgtEl>
                                          <p:spTgt spid="8">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xEl>
                                              <p:pRg st="0" end="0"/>
                                            </p:txEl>
                                          </p:spTgt>
                                        </p:tgtEl>
                                        <p:attrNameLst>
                                          <p:attrName>style.visibility</p:attrName>
                                        </p:attrNameLst>
                                      </p:cBhvr>
                                      <p:to>
                                        <p:strVal val="visible"/>
                                      </p:to>
                                    </p:set>
                                    <p:animEffect transition="in" filter="fade">
                                      <p:cBhvr>
                                        <p:cTn id="68" dur="500"/>
                                        <p:tgtEl>
                                          <p:spTgt spid="9">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xEl>
                                              <p:pRg st="1" end="1"/>
                                            </p:txEl>
                                          </p:spTgt>
                                        </p:tgtEl>
                                        <p:attrNameLst>
                                          <p:attrName>style.visibility</p:attrName>
                                        </p:attrNameLst>
                                      </p:cBhvr>
                                      <p:to>
                                        <p:strVal val="visible"/>
                                      </p:to>
                                    </p:set>
                                    <p:animEffect transition="in" filter="fade">
                                      <p:cBhvr>
                                        <p:cTn id="73" dur="500"/>
                                        <p:tgtEl>
                                          <p:spTgt spid="9">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
                                            <p:txEl>
                                              <p:pRg st="2" end="2"/>
                                            </p:txEl>
                                          </p:spTgt>
                                        </p:tgtEl>
                                        <p:attrNameLst>
                                          <p:attrName>style.visibility</p:attrName>
                                        </p:attrNameLst>
                                      </p:cBhvr>
                                      <p:to>
                                        <p:strVal val="visible"/>
                                      </p:to>
                                    </p:set>
                                    <p:animEffect transition="in" filter="fade">
                                      <p:cBhvr>
                                        <p:cTn id="78" dur="500"/>
                                        <p:tgtEl>
                                          <p:spTgt spid="9">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9">
                                            <p:txEl>
                                              <p:pRg st="3" end="3"/>
                                            </p:txEl>
                                          </p:spTgt>
                                        </p:tgtEl>
                                        <p:attrNameLst>
                                          <p:attrName>style.visibility</p:attrName>
                                        </p:attrNameLst>
                                      </p:cBhvr>
                                      <p:to>
                                        <p:strVal val="visible"/>
                                      </p:to>
                                    </p:set>
                                    <p:animEffect transition="in" filter="fade">
                                      <p:cBhvr>
                                        <p:cTn id="83" dur="500"/>
                                        <p:tgtEl>
                                          <p:spTgt spid="9">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9">
                                            <p:txEl>
                                              <p:pRg st="4" end="4"/>
                                            </p:txEl>
                                          </p:spTgt>
                                        </p:tgtEl>
                                        <p:attrNameLst>
                                          <p:attrName>style.visibility</p:attrName>
                                        </p:attrNameLst>
                                      </p:cBhvr>
                                      <p:to>
                                        <p:strVal val="visible"/>
                                      </p:to>
                                    </p:set>
                                    <p:animEffect transition="in" filter="fade">
                                      <p:cBhvr>
                                        <p:cTn id="88" dur="500"/>
                                        <p:tgtEl>
                                          <p:spTgt spid="9">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9">
                                            <p:txEl>
                                              <p:pRg st="5" end="5"/>
                                            </p:txEl>
                                          </p:spTgt>
                                        </p:tgtEl>
                                        <p:attrNameLst>
                                          <p:attrName>style.visibility</p:attrName>
                                        </p:attrNameLst>
                                      </p:cBhvr>
                                      <p:to>
                                        <p:strVal val="visible"/>
                                      </p:to>
                                    </p:set>
                                    <p:animEffect transition="in" filter="fade">
                                      <p:cBhvr>
                                        <p:cTn id="93" dur="500"/>
                                        <p:tgtEl>
                                          <p:spTgt spid="9">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9">
                                            <p:txEl>
                                              <p:pRg st="6" end="6"/>
                                            </p:txEl>
                                          </p:spTgt>
                                        </p:tgtEl>
                                        <p:attrNameLst>
                                          <p:attrName>style.visibility</p:attrName>
                                        </p:attrNameLst>
                                      </p:cBhvr>
                                      <p:to>
                                        <p:strVal val="visible"/>
                                      </p:to>
                                    </p:set>
                                    <p:animEffect transition="in" filter="fade">
                                      <p:cBhvr>
                                        <p:cTn id="98" dur="500"/>
                                        <p:tgtEl>
                                          <p:spTgt spid="9">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9">
                                            <p:txEl>
                                              <p:pRg st="7" end="7"/>
                                            </p:txEl>
                                          </p:spTgt>
                                        </p:tgtEl>
                                        <p:attrNameLst>
                                          <p:attrName>style.visibility</p:attrName>
                                        </p:attrNameLst>
                                      </p:cBhvr>
                                      <p:to>
                                        <p:strVal val="visible"/>
                                      </p:to>
                                    </p:set>
                                    <p:animEffect transition="in" filter="fade">
                                      <p:cBhvr>
                                        <p:cTn id="103" dur="500"/>
                                        <p:tgtEl>
                                          <p:spTgt spid="9">
                                            <p:txEl>
                                              <p:pRg st="7" end="7"/>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9">
                                            <p:txEl>
                                              <p:pRg st="8" end="8"/>
                                            </p:txEl>
                                          </p:spTgt>
                                        </p:tgtEl>
                                        <p:attrNameLst>
                                          <p:attrName>style.visibility</p:attrName>
                                        </p:attrNameLst>
                                      </p:cBhvr>
                                      <p:to>
                                        <p:strVal val="visible"/>
                                      </p:to>
                                    </p:set>
                                    <p:animEffect transition="in" filter="fade">
                                      <p:cBhvr>
                                        <p:cTn id="108" dur="500"/>
                                        <p:tgtEl>
                                          <p:spTgt spid="9">
                                            <p:txEl>
                                              <p:pRg st="8" end="8"/>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9">
                                            <p:txEl>
                                              <p:pRg st="9" end="9"/>
                                            </p:txEl>
                                          </p:spTgt>
                                        </p:tgtEl>
                                        <p:attrNameLst>
                                          <p:attrName>style.visibility</p:attrName>
                                        </p:attrNameLst>
                                      </p:cBhvr>
                                      <p:to>
                                        <p:strVal val="visible"/>
                                      </p:to>
                                    </p:set>
                                    <p:animEffect transition="in" filter="fade">
                                      <p:cBhvr>
                                        <p:cTn id="11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11">
            <a:hlinkClick r:id="" action="ppaction://media"/>
            <a:extLst>
              <a:ext uri="{FF2B5EF4-FFF2-40B4-BE49-F238E27FC236}">
                <a16:creationId xmlns:a16="http://schemas.microsoft.com/office/drawing/2014/main" id="{825801DB-FCE5-5513-DBE5-EC8FB164D4D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13400" y="0"/>
            <a:ext cx="6578600" cy="6858000"/>
          </a:xfrm>
          <a:prstGeom prst="rect">
            <a:avLst/>
          </a:prstGeom>
        </p:spPr>
      </p:pic>
      <p:sp>
        <p:nvSpPr>
          <p:cNvPr id="14" name="Rectangle: Rounded Corners 13">
            <a:extLst>
              <a:ext uri="{FF2B5EF4-FFF2-40B4-BE49-F238E27FC236}">
                <a16:creationId xmlns:a16="http://schemas.microsoft.com/office/drawing/2014/main" id="{B0DBF1E5-6ADA-07B7-2F78-17417BCEB275}"/>
              </a:ext>
            </a:extLst>
          </p:cNvPr>
          <p:cNvSpPr/>
          <p:nvPr/>
        </p:nvSpPr>
        <p:spPr>
          <a:xfrm>
            <a:off x="-276226" y="0"/>
            <a:ext cx="2375477"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9396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EDB6211-9FD3-EF68-7269-61DCEAE03A7B}"/>
              </a:ext>
            </a:extLst>
          </p:cNvPr>
          <p:cNvSpPr/>
          <p:nvPr/>
        </p:nvSpPr>
        <p:spPr>
          <a:xfrm>
            <a:off x="2434038" y="1649970"/>
            <a:ext cx="7323925" cy="3558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42228D9-7B98-4EBD-A1BE-CF0D6BD45978}"/>
              </a:ext>
            </a:extLst>
          </p:cNvPr>
          <p:cNvSpPr txBox="1"/>
          <p:nvPr/>
        </p:nvSpPr>
        <p:spPr>
          <a:xfrm>
            <a:off x="3733621" y="2967335"/>
            <a:ext cx="4724759" cy="923330"/>
          </a:xfrm>
          <a:prstGeom prst="rect">
            <a:avLst/>
          </a:prstGeom>
          <a:noFill/>
        </p:spPr>
        <p:txBody>
          <a:bodyPr wrap="square" rtlCol="0">
            <a:spAutoFit/>
          </a:bodyPr>
          <a:lstStyle/>
          <a:p>
            <a:pPr algn="ctr"/>
            <a:r>
              <a:rPr lang="en-US" sz="5400" spc="800">
                <a:blipFill dpi="0" rotWithShape="1">
                  <a:blip r:embed="rId2">
                    <a:extLst>
                      <a:ext uri="{28A0092B-C50C-407E-A947-70E740481C1C}">
                        <a14:useLocalDpi xmlns:a14="http://schemas.microsoft.com/office/drawing/2010/main" val="0"/>
                      </a:ext>
                    </a:extLst>
                  </a:blip>
                  <a:srcRect/>
                  <a:stretch>
                    <a:fillRect/>
                  </a:stretch>
                </a:blipFill>
                <a:latin typeface="Impact" panose="020B0806030902050204" pitchFamily="34" charset="0"/>
                <a:cs typeface="Times New Roman" panose="02020603050405020304" pitchFamily="18" charset="0"/>
              </a:rPr>
              <a:t>THANK YOU!</a:t>
            </a:r>
            <a:endParaRPr lang="en-US" sz="5400" spc="800">
              <a:blipFill dpi="0" rotWithShape="1">
                <a:blip r:embed="rId2">
                  <a:extLst>
                    <a:ext uri="{28A0092B-C50C-407E-A947-70E740481C1C}">
                      <a14:useLocalDpi xmlns:a14="http://schemas.microsoft.com/office/drawing/2010/main" val="0"/>
                    </a:ext>
                  </a:extLst>
                </a:blip>
                <a:srcRect/>
                <a:stretch>
                  <a:fillRect/>
                </a:stretch>
              </a:blipFill>
              <a:effectLst/>
              <a:latin typeface="Impact" panose="020B0806030902050204" pitchFamily="34" charset="0"/>
              <a:cs typeface="Times New Roman" panose="02020603050405020304" pitchFamily="18" charset="0"/>
            </a:endParaRPr>
          </a:p>
        </p:txBody>
      </p:sp>
    </p:spTree>
    <p:extLst>
      <p:ext uri="{BB962C8B-B14F-4D97-AF65-F5344CB8AC3E}">
        <p14:creationId xmlns:p14="http://schemas.microsoft.com/office/powerpoint/2010/main" val="48077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anim calcmode="lin" valueType="num">
                                      <p:cBhvr>
                                        <p:cTn id="10" dur="1000" fill="hold"/>
                                        <p:tgtEl>
                                          <p:spTgt spid="32"/>
                                        </p:tgtEl>
                                        <p:attrNameLst>
                                          <p:attrName>ppt_x</p:attrName>
                                        </p:attrNameLst>
                                      </p:cBhvr>
                                      <p:tavLst>
                                        <p:tav tm="0">
                                          <p:val>
                                            <p:fltVal val="0.5"/>
                                          </p:val>
                                        </p:tav>
                                        <p:tav tm="100000">
                                          <p:val>
                                            <p:strVal val="#ppt_x"/>
                                          </p:val>
                                        </p:tav>
                                      </p:tavLst>
                                    </p:anim>
                                    <p:anim calcmode="lin" valueType="num">
                                      <p:cBhvr>
                                        <p:cTn id="11" dur="1000" fill="hold"/>
                                        <p:tgtEl>
                                          <p:spTgt spid="3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2459736"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15" name="Rectangle: Rounded Corners 14">
            <a:extLst>
              <a:ext uri="{FF2B5EF4-FFF2-40B4-BE49-F238E27FC236}">
                <a16:creationId xmlns:a16="http://schemas.microsoft.com/office/drawing/2014/main" id="{B1D49CF2-3913-C93E-AC69-EC0C5530E806}"/>
              </a:ext>
            </a:extLst>
          </p:cNvPr>
          <p:cNvSpPr/>
          <p:nvPr/>
        </p:nvSpPr>
        <p:spPr>
          <a:xfrm>
            <a:off x="-3739896" y="609600"/>
            <a:ext cx="4353250" cy="609600"/>
          </a:xfrm>
          <a:prstGeom prst="roundRect">
            <a:avLst>
              <a:gd name="adj" fmla="val 50000"/>
            </a:avLst>
          </a:prstGeom>
          <a:solidFill>
            <a:srgbClr val="F8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CẤU TRÚC LẬP TRÌNH     2</a:t>
            </a:r>
          </a:p>
        </p:txBody>
      </p:sp>
    </p:spTree>
    <p:extLst>
      <p:ext uri="{BB962C8B-B14F-4D97-AF65-F5344CB8AC3E}">
        <p14:creationId xmlns:p14="http://schemas.microsoft.com/office/powerpoint/2010/main" val="46810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1.04167E-6 -4.44444E-6 L 0.1776 -0.00046 " pathEditMode="relative" rAng="0" ptsTypes="AA">
                                      <p:cBhvr>
                                        <p:cTn id="18" dur="500" fill="hold"/>
                                        <p:tgtEl>
                                          <p:spTgt spid="14"/>
                                        </p:tgtEl>
                                        <p:attrNameLst>
                                          <p:attrName>ppt_x</p:attrName>
                                          <p:attrName>ppt_y</p:attrName>
                                        </p:attrNameLst>
                                      </p:cBhvr>
                                      <p:rCtr x="8880" y="-23"/>
                                    </p:animMotion>
                                  </p:childTnLst>
                                </p:cTn>
                              </p:par>
                              <p:par>
                                <p:cTn id="19" presetID="35" presetClass="path" presetSubtype="0" accel="50000" decel="50000" fill="hold" grpId="1" nodeType="withEffect">
                                  <p:stCondLst>
                                    <p:cond delay="0"/>
                                  </p:stCondLst>
                                  <p:childTnLst>
                                    <p:animMotion origin="layout" path="M -4.375E-6 -3.33333E-6 L -0.25 -3.33333E-6 " pathEditMode="relative" rAng="0" ptsTypes="AA">
                                      <p:cBhvr>
                                        <p:cTn id="20" dur="500" fill="hold"/>
                                        <p:tgtEl>
                                          <p:spTgt spid="1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graphicFrame>
        <p:nvGraphicFramePr>
          <p:cNvPr id="2" name="Table 4">
            <a:extLst>
              <a:ext uri="{FF2B5EF4-FFF2-40B4-BE49-F238E27FC236}">
                <a16:creationId xmlns:a16="http://schemas.microsoft.com/office/drawing/2014/main" id="{C4E93AC8-D9D8-763E-2ABA-51E24CAC6CEE}"/>
              </a:ext>
            </a:extLst>
          </p:cNvPr>
          <p:cNvGraphicFramePr>
            <a:graphicFrameLocks noGrp="1"/>
          </p:cNvGraphicFramePr>
          <p:nvPr>
            <p:extLst>
              <p:ext uri="{D42A27DB-BD31-4B8C-83A1-F6EECF244321}">
                <p14:modId xmlns:p14="http://schemas.microsoft.com/office/powerpoint/2010/main" val="39104686"/>
              </p:ext>
            </p:extLst>
          </p:nvPr>
        </p:nvGraphicFramePr>
        <p:xfrm>
          <a:off x="950976" y="1399032"/>
          <a:ext cx="10287000" cy="3703320"/>
        </p:xfrm>
        <a:graphic>
          <a:graphicData uri="http://schemas.openxmlformats.org/drawingml/2006/table">
            <a:tbl>
              <a:tblPr firstRow="1" bandRow="1">
                <a:tableStyleId>{5940675A-B579-460E-94D1-54222C63F5DA}</a:tableStyleId>
              </a:tblPr>
              <a:tblGrid>
                <a:gridCol w="3383280">
                  <a:extLst>
                    <a:ext uri="{9D8B030D-6E8A-4147-A177-3AD203B41FA5}">
                      <a16:colId xmlns:a16="http://schemas.microsoft.com/office/drawing/2014/main" val="4150742959"/>
                    </a:ext>
                  </a:extLst>
                </a:gridCol>
                <a:gridCol w="1325880">
                  <a:extLst>
                    <a:ext uri="{9D8B030D-6E8A-4147-A177-3AD203B41FA5}">
                      <a16:colId xmlns:a16="http://schemas.microsoft.com/office/drawing/2014/main" val="1014080226"/>
                    </a:ext>
                  </a:extLst>
                </a:gridCol>
                <a:gridCol w="4224528">
                  <a:extLst>
                    <a:ext uri="{9D8B030D-6E8A-4147-A177-3AD203B41FA5}">
                      <a16:colId xmlns:a16="http://schemas.microsoft.com/office/drawing/2014/main" val="731287439"/>
                    </a:ext>
                  </a:extLst>
                </a:gridCol>
                <a:gridCol w="1353312">
                  <a:extLst>
                    <a:ext uri="{9D8B030D-6E8A-4147-A177-3AD203B41FA5}">
                      <a16:colId xmlns:a16="http://schemas.microsoft.com/office/drawing/2014/main" val="103893083"/>
                    </a:ext>
                  </a:extLst>
                </a:gridCol>
              </a:tblGrid>
              <a:tr h="740664">
                <a:tc gridSpan="2">
                  <a:txBody>
                    <a:bodyPr/>
                    <a:lstStyle/>
                    <a:p>
                      <a:endParaRPr lang="en-US"/>
                    </a:p>
                  </a:txBody>
                  <a:tcPr/>
                </a:tc>
                <a:tc hMerge="1">
                  <a:txBody>
                    <a:bodyPr/>
                    <a:lstStyle/>
                    <a:p>
                      <a:endParaRPr lang="en-US"/>
                    </a:p>
                  </a:txBody>
                  <a:tcPr/>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275232474"/>
                  </a:ext>
                </a:extLst>
              </a:tr>
              <a:tr h="74066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86846467"/>
                  </a:ext>
                </a:extLst>
              </a:tr>
              <a:tr h="74066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28956906"/>
                  </a:ext>
                </a:extLst>
              </a:tr>
              <a:tr h="74066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99739246"/>
                  </a:ext>
                </a:extLst>
              </a:tr>
              <a:tr h="74066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91105990"/>
                  </a:ext>
                </a:extLst>
              </a:tr>
            </a:tbl>
          </a:graphicData>
        </a:graphic>
      </p:graphicFrame>
      <p:sp>
        <p:nvSpPr>
          <p:cNvPr id="4" name="TextBox 3">
            <a:extLst>
              <a:ext uri="{FF2B5EF4-FFF2-40B4-BE49-F238E27FC236}">
                <a16:creationId xmlns:a16="http://schemas.microsoft.com/office/drawing/2014/main" id="{C1786F4D-EC17-16F3-20CD-DE62BCF397EA}"/>
              </a:ext>
            </a:extLst>
          </p:cNvPr>
          <p:cNvSpPr txBox="1"/>
          <p:nvPr/>
        </p:nvSpPr>
        <p:spPr>
          <a:xfrm>
            <a:off x="950975" y="2885931"/>
            <a:ext cx="3734840"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Vận động viên chạy 20 vòng quanh sân vận động</a:t>
            </a:r>
          </a:p>
        </p:txBody>
      </p:sp>
      <p:sp>
        <p:nvSpPr>
          <p:cNvPr id="5" name="TextBox 4">
            <a:extLst>
              <a:ext uri="{FF2B5EF4-FFF2-40B4-BE49-F238E27FC236}">
                <a16:creationId xmlns:a16="http://schemas.microsoft.com/office/drawing/2014/main" id="{88C7CFB0-E307-823D-0BEF-F043C6E02209}"/>
              </a:ext>
            </a:extLst>
          </p:cNvPr>
          <p:cNvSpPr txBox="1"/>
          <p:nvPr/>
        </p:nvSpPr>
        <p:spPr>
          <a:xfrm>
            <a:off x="5668462" y="2872989"/>
            <a:ext cx="4247278"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Vận động viên chạy nhiều vòng quanh sân vận động trong thời gian 2 tiếng</a:t>
            </a:r>
          </a:p>
        </p:txBody>
      </p:sp>
      <p:sp>
        <p:nvSpPr>
          <p:cNvPr id="7" name="TextBox 6">
            <a:extLst>
              <a:ext uri="{FF2B5EF4-FFF2-40B4-BE49-F238E27FC236}">
                <a16:creationId xmlns:a16="http://schemas.microsoft.com/office/drawing/2014/main" id="{3C37F562-8944-0D26-1DD5-98A432922BAE}"/>
              </a:ext>
            </a:extLst>
          </p:cNvPr>
          <p:cNvSpPr txBox="1"/>
          <p:nvPr/>
        </p:nvSpPr>
        <p:spPr>
          <a:xfrm>
            <a:off x="950975" y="3780263"/>
            <a:ext cx="3586308"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Em đi lấy 15 xô nước giúp mẹ</a:t>
            </a:r>
          </a:p>
        </p:txBody>
      </p:sp>
      <p:sp>
        <p:nvSpPr>
          <p:cNvPr id="8" name="TextBox 7">
            <a:extLst>
              <a:ext uri="{FF2B5EF4-FFF2-40B4-BE49-F238E27FC236}">
                <a16:creationId xmlns:a16="http://schemas.microsoft.com/office/drawing/2014/main" id="{AC6E9767-91F9-6AEC-FE1A-5BC083A25EA6}"/>
              </a:ext>
            </a:extLst>
          </p:cNvPr>
          <p:cNvSpPr txBox="1"/>
          <p:nvPr/>
        </p:nvSpPr>
        <p:spPr>
          <a:xfrm>
            <a:off x="5668462" y="3626375"/>
            <a:ext cx="4179625"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Em xách các xô nước giúp mẹ cho đến khi đầy thùng nước</a:t>
            </a:r>
          </a:p>
        </p:txBody>
      </p:sp>
      <p:sp>
        <p:nvSpPr>
          <p:cNvPr id="9" name="TextBox 8">
            <a:extLst>
              <a:ext uri="{FF2B5EF4-FFF2-40B4-BE49-F238E27FC236}">
                <a16:creationId xmlns:a16="http://schemas.microsoft.com/office/drawing/2014/main" id="{0FEC6DF2-6514-D2DD-EB35-4785E464ABDC}"/>
              </a:ext>
            </a:extLst>
          </p:cNvPr>
          <p:cNvSpPr txBox="1"/>
          <p:nvPr/>
        </p:nvSpPr>
        <p:spPr>
          <a:xfrm>
            <a:off x="950975" y="4380791"/>
            <a:ext cx="3387148"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Tính tổng 10 số tự nhiên đầu tiên</a:t>
            </a:r>
          </a:p>
        </p:txBody>
      </p:sp>
      <p:sp>
        <p:nvSpPr>
          <p:cNvPr id="10" name="TextBox 9">
            <a:extLst>
              <a:ext uri="{FF2B5EF4-FFF2-40B4-BE49-F238E27FC236}">
                <a16:creationId xmlns:a16="http://schemas.microsoft.com/office/drawing/2014/main" id="{83DE92EE-F27D-4669-E826-F37F0339B025}"/>
              </a:ext>
            </a:extLst>
          </p:cNvPr>
          <p:cNvSpPr txBox="1"/>
          <p:nvPr/>
        </p:nvSpPr>
        <p:spPr>
          <a:xfrm>
            <a:off x="5668463" y="4364473"/>
            <a:ext cx="4370831"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Tính tổng các số tự nhiên đầu tiên sao cho tổng này nhỏ nhất và lớn hơn 100</a:t>
            </a:r>
          </a:p>
        </p:txBody>
      </p:sp>
      <p:sp>
        <p:nvSpPr>
          <p:cNvPr id="11" name="Rectangle 10">
            <a:extLst>
              <a:ext uri="{FF2B5EF4-FFF2-40B4-BE49-F238E27FC236}">
                <a16:creationId xmlns:a16="http://schemas.microsoft.com/office/drawing/2014/main" id="{328C87DE-4101-091D-8784-986227F74FAF}"/>
              </a:ext>
            </a:extLst>
          </p:cNvPr>
          <p:cNvSpPr/>
          <p:nvPr/>
        </p:nvSpPr>
        <p:spPr>
          <a:xfrm>
            <a:off x="950977" y="1397590"/>
            <a:ext cx="4717485" cy="73256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Lặp với số lần lặp biết trước</a:t>
            </a:r>
          </a:p>
        </p:txBody>
      </p:sp>
      <p:sp>
        <p:nvSpPr>
          <p:cNvPr id="12" name="Rectangle 11">
            <a:extLst>
              <a:ext uri="{FF2B5EF4-FFF2-40B4-BE49-F238E27FC236}">
                <a16:creationId xmlns:a16="http://schemas.microsoft.com/office/drawing/2014/main" id="{A30B987A-1220-2A25-68C0-525C9031D0BB}"/>
              </a:ext>
            </a:extLst>
          </p:cNvPr>
          <p:cNvSpPr/>
          <p:nvPr/>
        </p:nvSpPr>
        <p:spPr>
          <a:xfrm>
            <a:off x="5668462" y="1400059"/>
            <a:ext cx="5569514" cy="73256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Lặp với số lần lặp không biết trước</a:t>
            </a:r>
          </a:p>
        </p:txBody>
      </p:sp>
      <p:sp>
        <p:nvSpPr>
          <p:cNvPr id="13" name="TextBox 12">
            <a:extLst>
              <a:ext uri="{FF2B5EF4-FFF2-40B4-BE49-F238E27FC236}">
                <a16:creationId xmlns:a16="http://schemas.microsoft.com/office/drawing/2014/main" id="{B1217FE2-3BE7-870A-636B-86D8F9A32713}"/>
              </a:ext>
            </a:extLst>
          </p:cNvPr>
          <p:cNvSpPr txBox="1"/>
          <p:nvPr/>
        </p:nvSpPr>
        <p:spPr>
          <a:xfrm>
            <a:off x="4537282" y="3047977"/>
            <a:ext cx="86351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20 lần</a:t>
            </a:r>
          </a:p>
        </p:txBody>
      </p:sp>
      <p:sp>
        <p:nvSpPr>
          <p:cNvPr id="16" name="TextBox 15">
            <a:extLst>
              <a:ext uri="{FF2B5EF4-FFF2-40B4-BE49-F238E27FC236}">
                <a16:creationId xmlns:a16="http://schemas.microsoft.com/office/drawing/2014/main" id="{CE53750C-D498-77DA-B016-8D93AF44F008}"/>
              </a:ext>
            </a:extLst>
          </p:cNvPr>
          <p:cNvSpPr txBox="1"/>
          <p:nvPr/>
        </p:nvSpPr>
        <p:spPr>
          <a:xfrm>
            <a:off x="10118281" y="3038925"/>
            <a:ext cx="86351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&lt;=2h</a:t>
            </a:r>
          </a:p>
        </p:txBody>
      </p:sp>
      <p:sp>
        <p:nvSpPr>
          <p:cNvPr id="17" name="TextBox 16">
            <a:extLst>
              <a:ext uri="{FF2B5EF4-FFF2-40B4-BE49-F238E27FC236}">
                <a16:creationId xmlns:a16="http://schemas.microsoft.com/office/drawing/2014/main" id="{6002EECA-0957-52B7-7C1A-0E0B8FB7DE4B}"/>
              </a:ext>
            </a:extLst>
          </p:cNvPr>
          <p:cNvSpPr txBox="1"/>
          <p:nvPr/>
        </p:nvSpPr>
        <p:spPr>
          <a:xfrm>
            <a:off x="4537283" y="3815501"/>
            <a:ext cx="86351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15 lần</a:t>
            </a:r>
          </a:p>
        </p:txBody>
      </p:sp>
      <p:sp>
        <p:nvSpPr>
          <p:cNvPr id="18" name="TextBox 17">
            <a:extLst>
              <a:ext uri="{FF2B5EF4-FFF2-40B4-BE49-F238E27FC236}">
                <a16:creationId xmlns:a16="http://schemas.microsoft.com/office/drawing/2014/main" id="{E8E58F2A-2A50-8572-A89F-834B19079913}"/>
              </a:ext>
            </a:extLst>
          </p:cNvPr>
          <p:cNvSpPr txBox="1"/>
          <p:nvPr/>
        </p:nvSpPr>
        <p:spPr>
          <a:xfrm>
            <a:off x="9968696" y="3633361"/>
            <a:ext cx="1224533"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Nước đầy thùng</a:t>
            </a:r>
          </a:p>
        </p:txBody>
      </p:sp>
      <p:sp>
        <p:nvSpPr>
          <p:cNvPr id="19" name="TextBox 18">
            <a:extLst>
              <a:ext uri="{FF2B5EF4-FFF2-40B4-BE49-F238E27FC236}">
                <a16:creationId xmlns:a16="http://schemas.microsoft.com/office/drawing/2014/main" id="{CD9909FF-EE2D-270E-1D2D-803D944F136E}"/>
              </a:ext>
            </a:extLst>
          </p:cNvPr>
          <p:cNvSpPr txBox="1"/>
          <p:nvPr/>
        </p:nvSpPr>
        <p:spPr>
          <a:xfrm>
            <a:off x="4537281" y="4518361"/>
            <a:ext cx="86351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10 lần</a:t>
            </a:r>
          </a:p>
        </p:txBody>
      </p:sp>
      <p:sp>
        <p:nvSpPr>
          <p:cNvPr id="20" name="TextBox 19">
            <a:extLst>
              <a:ext uri="{FF2B5EF4-FFF2-40B4-BE49-F238E27FC236}">
                <a16:creationId xmlns:a16="http://schemas.microsoft.com/office/drawing/2014/main" id="{2700B196-70DF-6A06-ED76-E1D99CFB8E96}"/>
              </a:ext>
            </a:extLst>
          </p:cNvPr>
          <p:cNvSpPr txBox="1"/>
          <p:nvPr/>
        </p:nvSpPr>
        <p:spPr>
          <a:xfrm>
            <a:off x="9942128" y="4390345"/>
            <a:ext cx="1324253"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Tổng nhỏ nhất &gt;100</a:t>
            </a:r>
          </a:p>
        </p:txBody>
      </p:sp>
      <p:sp>
        <p:nvSpPr>
          <p:cNvPr id="21" name="Rectangle 20">
            <a:extLst>
              <a:ext uri="{FF2B5EF4-FFF2-40B4-BE49-F238E27FC236}">
                <a16:creationId xmlns:a16="http://schemas.microsoft.com/office/drawing/2014/main" id="{8074D016-CEEB-5EAB-EAD5-97F158C126B0}"/>
              </a:ext>
            </a:extLst>
          </p:cNvPr>
          <p:cNvSpPr/>
          <p:nvPr/>
        </p:nvSpPr>
        <p:spPr>
          <a:xfrm>
            <a:off x="1600201" y="2240222"/>
            <a:ext cx="1563624" cy="5455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Lệnh for</a:t>
            </a:r>
          </a:p>
        </p:txBody>
      </p:sp>
      <p:sp>
        <p:nvSpPr>
          <p:cNvPr id="22" name="Rectangle 21">
            <a:extLst>
              <a:ext uri="{FF2B5EF4-FFF2-40B4-BE49-F238E27FC236}">
                <a16:creationId xmlns:a16="http://schemas.microsoft.com/office/drawing/2014/main" id="{5C745835-FC29-97D7-DD6E-903FB065FA72}"/>
              </a:ext>
            </a:extLst>
          </p:cNvPr>
          <p:cNvSpPr/>
          <p:nvPr/>
        </p:nvSpPr>
        <p:spPr>
          <a:xfrm>
            <a:off x="6988246" y="2237698"/>
            <a:ext cx="1731264" cy="5455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Lệnh while</a:t>
            </a:r>
          </a:p>
        </p:txBody>
      </p:sp>
      <p:sp>
        <p:nvSpPr>
          <p:cNvPr id="23" name="Rectangle 22">
            <a:extLst>
              <a:ext uri="{FF2B5EF4-FFF2-40B4-BE49-F238E27FC236}">
                <a16:creationId xmlns:a16="http://schemas.microsoft.com/office/drawing/2014/main" id="{81EB2F5E-0A95-2F2C-0227-67ED0BF721BF}"/>
              </a:ext>
            </a:extLst>
          </p:cNvPr>
          <p:cNvSpPr/>
          <p:nvPr/>
        </p:nvSpPr>
        <p:spPr>
          <a:xfrm>
            <a:off x="4338122" y="2156384"/>
            <a:ext cx="1330339" cy="70788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Số lần lặp</a:t>
            </a:r>
          </a:p>
        </p:txBody>
      </p:sp>
      <p:sp>
        <p:nvSpPr>
          <p:cNvPr id="24" name="Rectangle 23">
            <a:extLst>
              <a:ext uri="{FF2B5EF4-FFF2-40B4-BE49-F238E27FC236}">
                <a16:creationId xmlns:a16="http://schemas.microsoft.com/office/drawing/2014/main" id="{CDC8A05A-807A-01EE-2B7A-625D28287982}"/>
              </a:ext>
            </a:extLst>
          </p:cNvPr>
          <p:cNvSpPr/>
          <p:nvPr/>
        </p:nvSpPr>
        <p:spPr>
          <a:xfrm>
            <a:off x="9867275" y="2153687"/>
            <a:ext cx="1375200" cy="70788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Điều kiện dừng</a:t>
            </a:r>
          </a:p>
        </p:txBody>
      </p:sp>
      <p:pic>
        <p:nvPicPr>
          <p:cNvPr id="15" name="Picture 14">
            <a:extLst>
              <a:ext uri="{FF2B5EF4-FFF2-40B4-BE49-F238E27FC236}">
                <a16:creationId xmlns:a16="http://schemas.microsoft.com/office/drawing/2014/main" id="{1FE27C75-0C7E-5327-D736-2668AAD7B58F}"/>
              </a:ext>
            </a:extLst>
          </p:cNvPr>
          <p:cNvPicPr>
            <a:picLocks noChangeAspect="1"/>
          </p:cNvPicPr>
          <p:nvPr/>
        </p:nvPicPr>
        <p:blipFill>
          <a:blip r:embed="rId2"/>
          <a:stretch>
            <a:fillRect/>
          </a:stretch>
        </p:blipFill>
        <p:spPr>
          <a:xfrm>
            <a:off x="1136404" y="5322331"/>
            <a:ext cx="9467850" cy="1095375"/>
          </a:xfrm>
          <a:prstGeom prst="rect">
            <a:avLst/>
          </a:prstGeom>
        </p:spPr>
      </p:pic>
      <p:sp>
        <p:nvSpPr>
          <p:cNvPr id="25" name="Rectangle: Rounded Corners 24">
            <a:extLst>
              <a:ext uri="{FF2B5EF4-FFF2-40B4-BE49-F238E27FC236}">
                <a16:creationId xmlns:a16="http://schemas.microsoft.com/office/drawing/2014/main" id="{506EDD6D-9365-1504-C9AE-E9E52FD0046B}"/>
              </a:ext>
            </a:extLst>
          </p:cNvPr>
          <p:cNvSpPr/>
          <p:nvPr/>
        </p:nvSpPr>
        <p:spPr>
          <a:xfrm>
            <a:off x="-278037" y="591312"/>
            <a:ext cx="4963851"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Lệnh while là lệnh như thế nào?</a:t>
            </a:r>
            <a:endParaRPr lang="en-US" sz="2400">
              <a:solidFill>
                <a:schemeClr val="bg1"/>
              </a:solidFill>
            </a:endParaRPr>
          </a:p>
        </p:txBody>
      </p:sp>
    </p:spTree>
    <p:extLst>
      <p:ext uri="{BB962C8B-B14F-4D97-AF65-F5344CB8AC3E}">
        <p14:creationId xmlns:p14="http://schemas.microsoft.com/office/powerpoint/2010/main" val="27824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animBg="1"/>
      <p:bldP spid="12" grpId="0" animBg="1"/>
      <p:bldP spid="13" grpId="0"/>
      <p:bldP spid="16" grpId="0"/>
      <p:bldP spid="17" grpId="0"/>
      <p:bldP spid="18" grpId="0"/>
      <p:bldP spid="19" grpId="0"/>
      <p:bldP spid="20" grpId="0"/>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3" name="Rectangle: Rounded Corners 2">
            <a:extLst>
              <a:ext uri="{FF2B5EF4-FFF2-40B4-BE49-F238E27FC236}">
                <a16:creationId xmlns:a16="http://schemas.microsoft.com/office/drawing/2014/main" id="{FC1058F2-9AA8-CDC2-4B42-63C012CB2596}"/>
              </a:ext>
            </a:extLst>
          </p:cNvPr>
          <p:cNvSpPr/>
          <p:nvPr/>
        </p:nvSpPr>
        <p:spPr>
          <a:xfrm>
            <a:off x="777898" y="1602861"/>
            <a:ext cx="3656942" cy="146952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latin typeface="Times New Roman" panose="02020603050405020304" pitchFamily="18" charset="0"/>
                <a:cs typeface="Times New Roman" panose="02020603050405020304" pitchFamily="18" charset="0"/>
              </a:rPr>
              <a:t>while &lt;điều kiện&gt;:</a:t>
            </a:r>
          </a:p>
          <a:p>
            <a:pPr algn="just"/>
            <a:r>
              <a:rPr lang="en-US" sz="2800">
                <a:latin typeface="Times New Roman" panose="02020603050405020304" pitchFamily="18" charset="0"/>
                <a:cs typeface="Times New Roman" panose="02020603050405020304" pitchFamily="18" charset="0"/>
              </a:rPr>
              <a:t>		&lt;khối lệnh lặp&gt;</a:t>
            </a:r>
          </a:p>
        </p:txBody>
      </p:sp>
      <p:sp>
        <p:nvSpPr>
          <p:cNvPr id="2" name="Rectangle: Rounded Corners 1">
            <a:extLst>
              <a:ext uri="{FF2B5EF4-FFF2-40B4-BE49-F238E27FC236}">
                <a16:creationId xmlns:a16="http://schemas.microsoft.com/office/drawing/2014/main" id="{CC7948C6-AC8C-DD5D-A733-7160A845AB0A}"/>
              </a:ext>
            </a:extLst>
          </p:cNvPr>
          <p:cNvSpPr/>
          <p:nvPr/>
        </p:nvSpPr>
        <p:spPr>
          <a:xfrm>
            <a:off x="-278036" y="591312"/>
            <a:ext cx="4392836"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Cú pháp của câu lệnh while</a:t>
            </a:r>
            <a:endParaRPr lang="en-US" sz="2400">
              <a:solidFill>
                <a:schemeClr val="bg1"/>
              </a:solidFill>
            </a:endParaRPr>
          </a:p>
        </p:txBody>
      </p:sp>
      <p:sp>
        <p:nvSpPr>
          <p:cNvPr id="15" name="Rectangle 14">
            <a:extLst>
              <a:ext uri="{FF2B5EF4-FFF2-40B4-BE49-F238E27FC236}">
                <a16:creationId xmlns:a16="http://schemas.microsoft.com/office/drawing/2014/main" id="{BBA9101B-A71C-F8FB-1CD7-75F02AF573F5}"/>
              </a:ext>
            </a:extLst>
          </p:cNvPr>
          <p:cNvSpPr/>
          <p:nvPr/>
        </p:nvSpPr>
        <p:spPr>
          <a:xfrm>
            <a:off x="6095532" y="1602861"/>
            <a:ext cx="4886412" cy="90259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Tính tổng các số tự nhiên đầu tiên sao cho tổng này nhỏ nhất và lớn hơn 100</a:t>
            </a:r>
          </a:p>
        </p:txBody>
      </p:sp>
      <p:sp>
        <p:nvSpPr>
          <p:cNvPr id="16" name="Arrow: Down 15">
            <a:extLst>
              <a:ext uri="{FF2B5EF4-FFF2-40B4-BE49-F238E27FC236}">
                <a16:creationId xmlns:a16="http://schemas.microsoft.com/office/drawing/2014/main" id="{B899C173-5779-6FE6-B629-72A7F2109A98}"/>
              </a:ext>
            </a:extLst>
          </p:cNvPr>
          <p:cNvSpPr/>
          <p:nvPr/>
        </p:nvSpPr>
        <p:spPr>
          <a:xfrm>
            <a:off x="8348472" y="2523744"/>
            <a:ext cx="374904" cy="493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2AEA6F5-7A6C-6465-6695-0D0314EB49F3}"/>
              </a:ext>
            </a:extLst>
          </p:cNvPr>
          <p:cNvSpPr/>
          <p:nvPr/>
        </p:nvSpPr>
        <p:spPr>
          <a:xfrm>
            <a:off x="6095532" y="3072384"/>
            <a:ext cx="4886412" cy="24758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		S=0</a:t>
            </a:r>
          </a:p>
          <a:p>
            <a:r>
              <a:rPr lang="en-US" sz="2400">
                <a:latin typeface="Times New Roman" panose="02020603050405020304" pitchFamily="18" charset="0"/>
                <a:cs typeface="Times New Roman" panose="02020603050405020304" pitchFamily="18" charset="0"/>
              </a:rPr>
              <a:t>		k=0</a:t>
            </a:r>
          </a:p>
          <a:p>
            <a:r>
              <a:rPr lang="en-US" sz="2400">
                <a:latin typeface="Times New Roman" panose="02020603050405020304" pitchFamily="18" charset="0"/>
                <a:cs typeface="Times New Roman" panose="02020603050405020304" pitchFamily="18" charset="0"/>
              </a:rPr>
              <a:t>		while S&lt;100:</a:t>
            </a:r>
          </a:p>
          <a:p>
            <a:r>
              <a:rPr lang="en-US" sz="2400">
                <a:latin typeface="Times New Roman" panose="02020603050405020304" pitchFamily="18" charset="0"/>
                <a:cs typeface="Times New Roman" panose="02020603050405020304" pitchFamily="18" charset="0"/>
              </a:rPr>
              <a:t>				S=S+k</a:t>
            </a:r>
          </a:p>
          <a:p>
            <a:r>
              <a:rPr lang="en-US" sz="2400">
                <a:latin typeface="Times New Roman" panose="02020603050405020304" pitchFamily="18" charset="0"/>
                <a:cs typeface="Times New Roman" panose="02020603050405020304" pitchFamily="18" charset="0"/>
              </a:rPr>
              <a:t>				k=k+1</a:t>
            </a:r>
          </a:p>
          <a:p>
            <a:r>
              <a:rPr lang="en-US" sz="2400">
                <a:latin typeface="Times New Roman" panose="02020603050405020304" pitchFamily="18" charset="0"/>
                <a:cs typeface="Times New Roman" panose="02020603050405020304" pitchFamily="18" charset="0"/>
              </a:rPr>
              <a:t>		print (S)</a:t>
            </a:r>
          </a:p>
        </p:txBody>
      </p:sp>
      <p:sp>
        <p:nvSpPr>
          <p:cNvPr id="4" name="Rectangle 3">
            <a:extLst>
              <a:ext uri="{FF2B5EF4-FFF2-40B4-BE49-F238E27FC236}">
                <a16:creationId xmlns:a16="http://schemas.microsoft.com/office/drawing/2014/main" id="{46CB8E86-45FD-97F5-6A86-8148EA2580D6}"/>
              </a:ext>
            </a:extLst>
          </p:cNvPr>
          <p:cNvSpPr/>
          <p:nvPr/>
        </p:nvSpPr>
        <p:spPr>
          <a:xfrm>
            <a:off x="7845552" y="3913632"/>
            <a:ext cx="804672" cy="429768"/>
          </a:xfrm>
          <a:prstGeom prst="rect">
            <a:avLst/>
          </a:prstGeom>
          <a:solidFill>
            <a:schemeClr val="accent6">
              <a:alpha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Callout: Line 4">
            <a:extLst>
              <a:ext uri="{FF2B5EF4-FFF2-40B4-BE49-F238E27FC236}">
                <a16:creationId xmlns:a16="http://schemas.microsoft.com/office/drawing/2014/main" id="{FD3C2521-069F-E4D0-69B3-D988DFB36268}"/>
              </a:ext>
            </a:extLst>
          </p:cNvPr>
          <p:cNvSpPr/>
          <p:nvPr/>
        </p:nvSpPr>
        <p:spPr>
          <a:xfrm>
            <a:off x="9368357" y="3802168"/>
            <a:ext cx="1532141" cy="519472"/>
          </a:xfrm>
          <a:prstGeom prst="borderCallout1">
            <a:avLst>
              <a:gd name="adj1" fmla="val 49944"/>
              <a:gd name="adj2" fmla="val -778"/>
              <a:gd name="adj3" fmla="val 50111"/>
              <a:gd name="adj4" fmla="val -4437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Điều kiện</a:t>
            </a:r>
          </a:p>
        </p:txBody>
      </p:sp>
      <p:sp>
        <p:nvSpPr>
          <p:cNvPr id="7" name="Rectangle 6">
            <a:extLst>
              <a:ext uri="{FF2B5EF4-FFF2-40B4-BE49-F238E27FC236}">
                <a16:creationId xmlns:a16="http://schemas.microsoft.com/office/drawing/2014/main" id="{42047DE2-58A1-3374-7CE8-AD5B09D733AE}"/>
              </a:ext>
            </a:extLst>
          </p:cNvPr>
          <p:cNvSpPr/>
          <p:nvPr/>
        </p:nvSpPr>
        <p:spPr>
          <a:xfrm>
            <a:off x="7957710" y="4363539"/>
            <a:ext cx="943221" cy="648298"/>
          </a:xfrm>
          <a:prstGeom prst="rect">
            <a:avLst/>
          </a:prstGeom>
          <a:solidFill>
            <a:schemeClr val="accent6">
              <a:alpha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Callout: Line 7">
            <a:extLst>
              <a:ext uri="{FF2B5EF4-FFF2-40B4-BE49-F238E27FC236}">
                <a16:creationId xmlns:a16="http://schemas.microsoft.com/office/drawing/2014/main" id="{48F15767-E44B-34FC-D35C-BFD11FBDD24F}"/>
              </a:ext>
            </a:extLst>
          </p:cNvPr>
          <p:cNvSpPr/>
          <p:nvPr/>
        </p:nvSpPr>
        <p:spPr>
          <a:xfrm>
            <a:off x="9368357" y="4488390"/>
            <a:ext cx="1915031" cy="519472"/>
          </a:xfrm>
          <a:prstGeom prst="borderCallout1">
            <a:avLst>
              <a:gd name="adj1" fmla="val 49944"/>
              <a:gd name="adj2" fmla="val -778"/>
              <a:gd name="adj3" fmla="val 52339"/>
              <a:gd name="adj4" fmla="val -26849"/>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Khối lệnh lặp</a:t>
            </a:r>
          </a:p>
        </p:txBody>
      </p:sp>
    </p:spTree>
    <p:extLst>
      <p:ext uri="{BB962C8B-B14F-4D97-AF65-F5344CB8AC3E}">
        <p14:creationId xmlns:p14="http://schemas.microsoft.com/office/powerpoint/2010/main" val="315126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5" grpId="0" animBg="1"/>
      <p:bldP spid="16" grpId="0" animBg="1"/>
      <p:bldP spid="17" grpId="0" animBg="1"/>
      <p:bldP spid="4" grpId="0" animBg="1"/>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2" name="Rectangle: Rounded Corners 1">
            <a:extLst>
              <a:ext uri="{FF2B5EF4-FFF2-40B4-BE49-F238E27FC236}">
                <a16:creationId xmlns:a16="http://schemas.microsoft.com/office/drawing/2014/main" id="{CC7948C6-AC8C-DD5D-A733-7160A845AB0A}"/>
              </a:ext>
            </a:extLst>
          </p:cNvPr>
          <p:cNvSpPr/>
          <p:nvPr/>
        </p:nvSpPr>
        <p:spPr>
          <a:xfrm>
            <a:off x="-278036" y="591312"/>
            <a:ext cx="4392836"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Cú pháp của câu lệnh while</a:t>
            </a:r>
            <a:endParaRPr lang="en-US" sz="2400">
              <a:solidFill>
                <a:schemeClr val="bg1"/>
              </a:solidFill>
            </a:endParaRPr>
          </a:p>
        </p:txBody>
      </p:sp>
      <p:sp>
        <p:nvSpPr>
          <p:cNvPr id="15" name="Rectangle 14">
            <a:extLst>
              <a:ext uri="{FF2B5EF4-FFF2-40B4-BE49-F238E27FC236}">
                <a16:creationId xmlns:a16="http://schemas.microsoft.com/office/drawing/2014/main" id="{BBA9101B-A71C-F8FB-1CD7-75F02AF573F5}"/>
              </a:ext>
            </a:extLst>
          </p:cNvPr>
          <p:cNvSpPr/>
          <p:nvPr/>
        </p:nvSpPr>
        <p:spPr>
          <a:xfrm>
            <a:off x="6095532" y="1602861"/>
            <a:ext cx="4886412" cy="90259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Tính tổng các số tự nhiên đầu tiên sao cho tổng này nhỏ nhất và lớn hơn 100</a:t>
            </a:r>
          </a:p>
        </p:txBody>
      </p:sp>
      <p:sp>
        <p:nvSpPr>
          <p:cNvPr id="16" name="Arrow: Down 15">
            <a:extLst>
              <a:ext uri="{FF2B5EF4-FFF2-40B4-BE49-F238E27FC236}">
                <a16:creationId xmlns:a16="http://schemas.microsoft.com/office/drawing/2014/main" id="{B899C173-5779-6FE6-B629-72A7F2109A98}"/>
              </a:ext>
            </a:extLst>
          </p:cNvPr>
          <p:cNvSpPr/>
          <p:nvPr/>
        </p:nvSpPr>
        <p:spPr>
          <a:xfrm>
            <a:off x="8348472" y="2523744"/>
            <a:ext cx="374904" cy="493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2AEA6F5-7A6C-6465-6695-0D0314EB49F3}"/>
              </a:ext>
            </a:extLst>
          </p:cNvPr>
          <p:cNvSpPr/>
          <p:nvPr/>
        </p:nvSpPr>
        <p:spPr>
          <a:xfrm>
            <a:off x="6095532" y="3072384"/>
            <a:ext cx="4886412" cy="24758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		S=0</a:t>
            </a:r>
          </a:p>
          <a:p>
            <a:r>
              <a:rPr lang="en-US" sz="2400">
                <a:latin typeface="Times New Roman" panose="02020603050405020304" pitchFamily="18" charset="0"/>
                <a:cs typeface="Times New Roman" panose="02020603050405020304" pitchFamily="18" charset="0"/>
              </a:rPr>
              <a:t>		k=0</a:t>
            </a:r>
          </a:p>
          <a:p>
            <a:r>
              <a:rPr lang="en-US" sz="2400">
                <a:latin typeface="Times New Roman" panose="02020603050405020304" pitchFamily="18" charset="0"/>
                <a:cs typeface="Times New Roman" panose="02020603050405020304" pitchFamily="18" charset="0"/>
              </a:rPr>
              <a:t>		while S&lt;100:</a:t>
            </a:r>
          </a:p>
          <a:p>
            <a:r>
              <a:rPr lang="en-US" sz="2400">
                <a:latin typeface="Times New Roman" panose="02020603050405020304" pitchFamily="18" charset="0"/>
                <a:cs typeface="Times New Roman" panose="02020603050405020304" pitchFamily="18" charset="0"/>
              </a:rPr>
              <a:t>				S=S+k</a:t>
            </a:r>
          </a:p>
          <a:p>
            <a:r>
              <a:rPr lang="en-US" sz="2400">
                <a:latin typeface="Times New Roman" panose="02020603050405020304" pitchFamily="18" charset="0"/>
                <a:cs typeface="Times New Roman" panose="02020603050405020304" pitchFamily="18" charset="0"/>
              </a:rPr>
              <a:t>				k=k+1</a:t>
            </a:r>
          </a:p>
          <a:p>
            <a:r>
              <a:rPr lang="en-US" sz="2400">
                <a:latin typeface="Times New Roman" panose="02020603050405020304" pitchFamily="18" charset="0"/>
                <a:cs typeface="Times New Roman" panose="02020603050405020304" pitchFamily="18" charset="0"/>
              </a:rPr>
              <a:t>		print (S)</a:t>
            </a:r>
          </a:p>
        </p:txBody>
      </p:sp>
      <p:sp>
        <p:nvSpPr>
          <p:cNvPr id="4" name="TextBox 3">
            <a:extLst>
              <a:ext uri="{FF2B5EF4-FFF2-40B4-BE49-F238E27FC236}">
                <a16:creationId xmlns:a16="http://schemas.microsoft.com/office/drawing/2014/main" id="{B81D746D-5FD4-9FCE-3719-EDEB70671D1C}"/>
              </a:ext>
            </a:extLst>
          </p:cNvPr>
          <p:cNvSpPr txBox="1"/>
          <p:nvPr/>
        </p:nvSpPr>
        <p:spPr>
          <a:xfrm>
            <a:off x="511731" y="1502324"/>
            <a:ext cx="5717723" cy="452431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S=0</a:t>
            </a:r>
          </a:p>
          <a:p>
            <a:r>
              <a:rPr lang="en-US" sz="2400">
                <a:latin typeface="Times New Roman" panose="02020603050405020304" pitchFamily="18" charset="0"/>
                <a:cs typeface="Times New Roman" panose="02020603050405020304" pitchFamily="18" charset="0"/>
              </a:rPr>
              <a:t>k=0</a:t>
            </a:r>
          </a:p>
          <a:p>
            <a:r>
              <a:rPr lang="en-US" sz="2400">
                <a:latin typeface="Times New Roman" panose="02020603050405020304" pitchFamily="18" charset="0"/>
                <a:cs typeface="Times New Roman" panose="02020603050405020304" pitchFamily="18" charset="0"/>
              </a:rPr>
              <a:t>S=0: S=S+k=0+0=0, k=k+1=0+1=1</a:t>
            </a:r>
          </a:p>
          <a:p>
            <a:r>
              <a:rPr lang="en-US" sz="2400">
                <a:latin typeface="Times New Roman" panose="02020603050405020304" pitchFamily="18" charset="0"/>
                <a:cs typeface="Times New Roman" panose="02020603050405020304" pitchFamily="18" charset="0"/>
              </a:rPr>
              <a:t>S=0: S=S+k=0+1=1, k=k+1=1+1=2</a:t>
            </a:r>
          </a:p>
          <a:p>
            <a:r>
              <a:rPr lang="en-US" sz="2400">
                <a:latin typeface="Times New Roman" panose="02020603050405020304" pitchFamily="18" charset="0"/>
                <a:cs typeface="Times New Roman" panose="02020603050405020304" pitchFamily="18" charset="0"/>
              </a:rPr>
              <a:t>S=1: S=S+k=1+2=3, k=k+1=2+1=3</a:t>
            </a:r>
          </a:p>
          <a:p>
            <a:r>
              <a:rPr lang="en-US" sz="2400">
                <a:latin typeface="Times New Roman" panose="02020603050405020304" pitchFamily="18" charset="0"/>
                <a:cs typeface="Times New Roman" panose="02020603050405020304" pitchFamily="18" charset="0"/>
              </a:rPr>
              <a:t>S=3: S=S+k=3+3=6, k=k+1=3+1=4</a:t>
            </a:r>
          </a:p>
          <a:p>
            <a:r>
              <a:rPr lang="en-US" sz="2400">
                <a:latin typeface="Times New Roman" panose="02020603050405020304" pitchFamily="18" charset="0"/>
                <a:cs typeface="Times New Roman" panose="02020603050405020304" pitchFamily="18" charset="0"/>
              </a:rPr>
              <a:t>S=6: S=S+k=6+4=10, k=k+1=4+1=5</a:t>
            </a:r>
          </a:p>
          <a:p>
            <a:r>
              <a:rPr lang="en-US" sz="2400">
                <a:latin typeface="Times New Roman" panose="02020603050405020304" pitchFamily="18" charset="0"/>
                <a:cs typeface="Times New Roman" panose="02020603050405020304" pitchFamily="18" charset="0"/>
              </a:rPr>
              <a:t>S=10: S=S+k=10+5=15, k=k+1=5+1=6</a:t>
            </a:r>
          </a:p>
          <a:p>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S=90: S=S+k=91+14=105, k=k+1=14+1=15</a:t>
            </a:r>
          </a:p>
          <a:p>
            <a:r>
              <a:rPr lang="en-US" sz="2400">
                <a:latin typeface="Times New Roman" panose="02020603050405020304" pitchFamily="18" charset="0"/>
                <a:cs typeface="Times New Roman" panose="02020603050405020304" pitchFamily="18" charset="0"/>
              </a:rPr>
              <a:t>S=105: dừng vòng lặp</a:t>
            </a:r>
          </a:p>
        </p:txBody>
      </p:sp>
    </p:spTree>
    <p:extLst>
      <p:ext uri="{BB962C8B-B14F-4D97-AF65-F5344CB8AC3E}">
        <p14:creationId xmlns:p14="http://schemas.microsoft.com/office/powerpoint/2010/main" val="230076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2" name="Rectangle: Rounded Corners 1">
            <a:extLst>
              <a:ext uri="{FF2B5EF4-FFF2-40B4-BE49-F238E27FC236}">
                <a16:creationId xmlns:a16="http://schemas.microsoft.com/office/drawing/2014/main" id="{CC7948C6-AC8C-DD5D-A733-7160A845AB0A}"/>
              </a:ext>
            </a:extLst>
          </p:cNvPr>
          <p:cNvSpPr/>
          <p:nvPr/>
        </p:nvSpPr>
        <p:spPr>
          <a:xfrm>
            <a:off x="-278036" y="591312"/>
            <a:ext cx="4392836"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Cú pháp của câu lệnh while</a:t>
            </a:r>
            <a:endParaRPr lang="en-US" sz="2400">
              <a:solidFill>
                <a:schemeClr val="bg1"/>
              </a:solidFill>
            </a:endParaRPr>
          </a:p>
        </p:txBody>
      </p:sp>
      <p:sp>
        <p:nvSpPr>
          <p:cNvPr id="15" name="Rectangle 14">
            <a:extLst>
              <a:ext uri="{FF2B5EF4-FFF2-40B4-BE49-F238E27FC236}">
                <a16:creationId xmlns:a16="http://schemas.microsoft.com/office/drawing/2014/main" id="{BBA9101B-A71C-F8FB-1CD7-75F02AF573F5}"/>
              </a:ext>
            </a:extLst>
          </p:cNvPr>
          <p:cNvSpPr/>
          <p:nvPr/>
        </p:nvSpPr>
        <p:spPr>
          <a:xfrm>
            <a:off x="6095532" y="1602861"/>
            <a:ext cx="4886412" cy="90259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Tính tổng các số tự nhiên đầu tiên sao cho tổng này nhỏ nhất và lớn hơn 100</a:t>
            </a:r>
          </a:p>
        </p:txBody>
      </p:sp>
      <p:sp>
        <p:nvSpPr>
          <p:cNvPr id="16" name="Arrow: Down 15">
            <a:extLst>
              <a:ext uri="{FF2B5EF4-FFF2-40B4-BE49-F238E27FC236}">
                <a16:creationId xmlns:a16="http://schemas.microsoft.com/office/drawing/2014/main" id="{B899C173-5779-6FE6-B629-72A7F2109A98}"/>
              </a:ext>
            </a:extLst>
          </p:cNvPr>
          <p:cNvSpPr/>
          <p:nvPr/>
        </p:nvSpPr>
        <p:spPr>
          <a:xfrm>
            <a:off x="8348472" y="2523744"/>
            <a:ext cx="374904" cy="493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2AEA6F5-7A6C-6465-6695-0D0314EB49F3}"/>
              </a:ext>
            </a:extLst>
          </p:cNvPr>
          <p:cNvSpPr/>
          <p:nvPr/>
        </p:nvSpPr>
        <p:spPr>
          <a:xfrm>
            <a:off x="6095532" y="3072384"/>
            <a:ext cx="4886412" cy="24758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		S=0</a:t>
            </a:r>
          </a:p>
          <a:p>
            <a:r>
              <a:rPr lang="en-US" sz="2400">
                <a:latin typeface="Times New Roman" panose="02020603050405020304" pitchFamily="18" charset="0"/>
                <a:cs typeface="Times New Roman" panose="02020603050405020304" pitchFamily="18" charset="0"/>
              </a:rPr>
              <a:t>		k=0</a:t>
            </a:r>
          </a:p>
          <a:p>
            <a:r>
              <a:rPr lang="en-US" sz="2400">
                <a:latin typeface="Times New Roman" panose="02020603050405020304" pitchFamily="18" charset="0"/>
                <a:cs typeface="Times New Roman" panose="02020603050405020304" pitchFamily="18" charset="0"/>
              </a:rPr>
              <a:t>		while S&lt;100:</a:t>
            </a:r>
          </a:p>
          <a:p>
            <a:r>
              <a:rPr lang="en-US" sz="2400">
                <a:latin typeface="Times New Roman" panose="02020603050405020304" pitchFamily="18" charset="0"/>
                <a:cs typeface="Times New Roman" panose="02020603050405020304" pitchFamily="18" charset="0"/>
              </a:rPr>
              <a:t>				S=S+k</a:t>
            </a:r>
          </a:p>
          <a:p>
            <a:r>
              <a:rPr lang="en-US" sz="2400">
                <a:latin typeface="Times New Roman" panose="02020603050405020304" pitchFamily="18" charset="0"/>
                <a:cs typeface="Times New Roman" panose="02020603050405020304" pitchFamily="18" charset="0"/>
              </a:rPr>
              <a:t>				k=k+1</a:t>
            </a:r>
          </a:p>
          <a:p>
            <a:r>
              <a:rPr lang="en-US" sz="2400">
                <a:latin typeface="Times New Roman" panose="02020603050405020304" pitchFamily="18" charset="0"/>
                <a:cs typeface="Times New Roman" panose="02020603050405020304" pitchFamily="18" charset="0"/>
              </a:rPr>
              <a:t>		print (S)</a:t>
            </a:r>
          </a:p>
        </p:txBody>
      </p:sp>
      <p:sp>
        <p:nvSpPr>
          <p:cNvPr id="3" name="Rectangle: Rounded Corners 2">
            <a:extLst>
              <a:ext uri="{FF2B5EF4-FFF2-40B4-BE49-F238E27FC236}">
                <a16:creationId xmlns:a16="http://schemas.microsoft.com/office/drawing/2014/main" id="{A53A203B-14F8-FDD7-886E-A2A5AF98A066}"/>
              </a:ext>
            </a:extLst>
          </p:cNvPr>
          <p:cNvSpPr/>
          <p:nvPr/>
        </p:nvSpPr>
        <p:spPr>
          <a:xfrm>
            <a:off x="805330" y="2087492"/>
            <a:ext cx="4196928" cy="360643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5" name="Diamond 4">
            <a:extLst>
              <a:ext uri="{FF2B5EF4-FFF2-40B4-BE49-F238E27FC236}">
                <a16:creationId xmlns:a16="http://schemas.microsoft.com/office/drawing/2014/main" id="{C72C2DE7-32C3-B895-07D1-9473F7C3AB64}"/>
              </a:ext>
            </a:extLst>
          </p:cNvPr>
          <p:cNvSpPr/>
          <p:nvPr/>
        </p:nvSpPr>
        <p:spPr>
          <a:xfrm>
            <a:off x="859956" y="3542090"/>
            <a:ext cx="2070027" cy="805586"/>
          </a:xfrm>
          <a:prstGeom prst="diamond">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S&lt;100</a:t>
            </a:r>
          </a:p>
        </p:txBody>
      </p:sp>
      <p:cxnSp>
        <p:nvCxnSpPr>
          <p:cNvPr id="7" name="Straight Arrow Connector 6">
            <a:extLst>
              <a:ext uri="{FF2B5EF4-FFF2-40B4-BE49-F238E27FC236}">
                <a16:creationId xmlns:a16="http://schemas.microsoft.com/office/drawing/2014/main" id="{4B9ED33D-8139-DE0E-FF34-79B703564FDE}"/>
              </a:ext>
            </a:extLst>
          </p:cNvPr>
          <p:cNvCxnSpPr>
            <a:cxnSpLocks/>
          </p:cNvCxnSpPr>
          <p:nvPr/>
        </p:nvCxnSpPr>
        <p:spPr>
          <a:xfrm>
            <a:off x="1894969" y="2606040"/>
            <a:ext cx="0" cy="982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1E3148-850E-0765-1ACC-120C0F6A7F5A}"/>
              </a:ext>
            </a:extLst>
          </p:cNvPr>
          <p:cNvCxnSpPr>
            <a:cxnSpLocks/>
            <a:stCxn id="5" idx="3"/>
            <a:endCxn id="9" idx="1"/>
          </p:cNvCxnSpPr>
          <p:nvPr/>
        </p:nvCxnSpPr>
        <p:spPr>
          <a:xfrm>
            <a:off x="2929983" y="3944883"/>
            <a:ext cx="6561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B3FCB0F-E9E2-CB16-453F-64667F95D260}"/>
              </a:ext>
            </a:extLst>
          </p:cNvPr>
          <p:cNvSpPr/>
          <p:nvPr/>
        </p:nvSpPr>
        <p:spPr>
          <a:xfrm>
            <a:off x="3586155" y="3608608"/>
            <a:ext cx="1287251" cy="67254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S=S+k</a:t>
            </a:r>
          </a:p>
          <a:p>
            <a:pPr algn="ctr"/>
            <a:r>
              <a:rPr lang="en-US" sz="2000">
                <a:solidFill>
                  <a:schemeClr val="bg1"/>
                </a:solidFill>
                <a:latin typeface="Times New Roman" panose="02020603050405020304" pitchFamily="18" charset="0"/>
                <a:cs typeface="Times New Roman" panose="02020603050405020304" pitchFamily="18" charset="0"/>
              </a:rPr>
              <a:t>k=k+1</a:t>
            </a:r>
          </a:p>
        </p:txBody>
      </p:sp>
      <p:cxnSp>
        <p:nvCxnSpPr>
          <p:cNvPr id="10" name="Straight Arrow Connector 9">
            <a:extLst>
              <a:ext uri="{FF2B5EF4-FFF2-40B4-BE49-F238E27FC236}">
                <a16:creationId xmlns:a16="http://schemas.microsoft.com/office/drawing/2014/main" id="{21420A3D-9D27-B8CD-15A0-EAE92130A954}"/>
              </a:ext>
            </a:extLst>
          </p:cNvPr>
          <p:cNvCxnSpPr>
            <a:cxnSpLocks/>
          </p:cNvCxnSpPr>
          <p:nvPr/>
        </p:nvCxnSpPr>
        <p:spPr>
          <a:xfrm>
            <a:off x="1894971" y="4359755"/>
            <a:ext cx="0" cy="7345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69F8EE-E6A4-73A2-6389-B12AE00A3AA2}"/>
              </a:ext>
            </a:extLst>
          </p:cNvPr>
          <p:cNvCxnSpPr>
            <a:cxnSpLocks/>
          </p:cNvCxnSpPr>
          <p:nvPr/>
        </p:nvCxnSpPr>
        <p:spPr>
          <a:xfrm>
            <a:off x="4260286" y="2944550"/>
            <a:ext cx="0" cy="653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BD4716-0776-0912-C6D3-4C2BD9CF03D9}"/>
              </a:ext>
            </a:extLst>
          </p:cNvPr>
          <p:cNvCxnSpPr>
            <a:cxnSpLocks/>
          </p:cNvCxnSpPr>
          <p:nvPr/>
        </p:nvCxnSpPr>
        <p:spPr>
          <a:xfrm flipH="1">
            <a:off x="1919467" y="2944550"/>
            <a:ext cx="234081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1B13D9-7BAE-83AE-45F8-CBFF70D8DEB8}"/>
              </a:ext>
            </a:extLst>
          </p:cNvPr>
          <p:cNvSpPr txBox="1"/>
          <p:nvPr/>
        </p:nvSpPr>
        <p:spPr>
          <a:xfrm>
            <a:off x="2888158" y="3588424"/>
            <a:ext cx="73982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Đúng</a:t>
            </a:r>
          </a:p>
        </p:txBody>
      </p:sp>
      <p:sp>
        <p:nvSpPr>
          <p:cNvPr id="18" name="TextBox 17">
            <a:extLst>
              <a:ext uri="{FF2B5EF4-FFF2-40B4-BE49-F238E27FC236}">
                <a16:creationId xmlns:a16="http://schemas.microsoft.com/office/drawing/2014/main" id="{1167D705-9780-6004-898B-9552C7FE19E2}"/>
              </a:ext>
            </a:extLst>
          </p:cNvPr>
          <p:cNvSpPr txBox="1"/>
          <p:nvPr/>
        </p:nvSpPr>
        <p:spPr>
          <a:xfrm>
            <a:off x="1919467" y="4444131"/>
            <a:ext cx="50245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Sai</a:t>
            </a:r>
          </a:p>
        </p:txBody>
      </p:sp>
    </p:spTree>
    <p:extLst>
      <p:ext uri="{BB962C8B-B14F-4D97-AF65-F5344CB8AC3E}">
        <p14:creationId xmlns:p14="http://schemas.microsoft.com/office/powerpoint/2010/main" val="4302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2" name="Rectangle: Rounded Corners 1">
            <a:extLst>
              <a:ext uri="{FF2B5EF4-FFF2-40B4-BE49-F238E27FC236}">
                <a16:creationId xmlns:a16="http://schemas.microsoft.com/office/drawing/2014/main" id="{CC7948C6-AC8C-DD5D-A733-7160A845AB0A}"/>
              </a:ext>
            </a:extLst>
          </p:cNvPr>
          <p:cNvSpPr/>
          <p:nvPr/>
        </p:nvSpPr>
        <p:spPr>
          <a:xfrm>
            <a:off x="-278036" y="591312"/>
            <a:ext cx="4392836"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Cú pháp của câu lệnh while</a:t>
            </a:r>
            <a:endParaRPr lang="en-US" sz="2400">
              <a:solidFill>
                <a:schemeClr val="bg1"/>
              </a:solidFill>
            </a:endParaRPr>
          </a:p>
        </p:txBody>
      </p:sp>
      <p:sp>
        <p:nvSpPr>
          <p:cNvPr id="3" name="Rectangle: Rounded Corners 2">
            <a:extLst>
              <a:ext uri="{FF2B5EF4-FFF2-40B4-BE49-F238E27FC236}">
                <a16:creationId xmlns:a16="http://schemas.microsoft.com/office/drawing/2014/main" id="{A53A203B-14F8-FDD7-886E-A2A5AF98A066}"/>
              </a:ext>
            </a:extLst>
          </p:cNvPr>
          <p:cNvSpPr/>
          <p:nvPr/>
        </p:nvSpPr>
        <p:spPr>
          <a:xfrm>
            <a:off x="805330" y="2087492"/>
            <a:ext cx="4196928" cy="360643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5" name="Diamond 4">
            <a:extLst>
              <a:ext uri="{FF2B5EF4-FFF2-40B4-BE49-F238E27FC236}">
                <a16:creationId xmlns:a16="http://schemas.microsoft.com/office/drawing/2014/main" id="{C72C2DE7-32C3-B895-07D1-9473F7C3AB64}"/>
              </a:ext>
            </a:extLst>
          </p:cNvPr>
          <p:cNvSpPr/>
          <p:nvPr/>
        </p:nvSpPr>
        <p:spPr>
          <a:xfrm>
            <a:off x="859956" y="3542090"/>
            <a:ext cx="2070027" cy="805586"/>
          </a:xfrm>
          <a:prstGeom prst="diamond">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S&lt;100</a:t>
            </a:r>
          </a:p>
        </p:txBody>
      </p:sp>
      <p:cxnSp>
        <p:nvCxnSpPr>
          <p:cNvPr id="7" name="Straight Arrow Connector 6">
            <a:extLst>
              <a:ext uri="{FF2B5EF4-FFF2-40B4-BE49-F238E27FC236}">
                <a16:creationId xmlns:a16="http://schemas.microsoft.com/office/drawing/2014/main" id="{4B9ED33D-8139-DE0E-FF34-79B703564FDE}"/>
              </a:ext>
            </a:extLst>
          </p:cNvPr>
          <p:cNvCxnSpPr>
            <a:cxnSpLocks/>
          </p:cNvCxnSpPr>
          <p:nvPr/>
        </p:nvCxnSpPr>
        <p:spPr>
          <a:xfrm>
            <a:off x="1894969" y="2606040"/>
            <a:ext cx="0" cy="982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1E3148-850E-0765-1ACC-120C0F6A7F5A}"/>
              </a:ext>
            </a:extLst>
          </p:cNvPr>
          <p:cNvCxnSpPr>
            <a:cxnSpLocks/>
            <a:stCxn id="5" idx="3"/>
            <a:endCxn id="9" idx="1"/>
          </p:cNvCxnSpPr>
          <p:nvPr/>
        </p:nvCxnSpPr>
        <p:spPr>
          <a:xfrm>
            <a:off x="2929983" y="3944883"/>
            <a:ext cx="6561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B3FCB0F-E9E2-CB16-453F-64667F95D260}"/>
              </a:ext>
            </a:extLst>
          </p:cNvPr>
          <p:cNvSpPr/>
          <p:nvPr/>
        </p:nvSpPr>
        <p:spPr>
          <a:xfrm>
            <a:off x="3586155" y="3608608"/>
            <a:ext cx="1287251" cy="67254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S=S+k</a:t>
            </a:r>
          </a:p>
          <a:p>
            <a:pPr algn="ctr"/>
            <a:r>
              <a:rPr lang="en-US" sz="2000">
                <a:solidFill>
                  <a:schemeClr val="bg1"/>
                </a:solidFill>
                <a:latin typeface="Times New Roman" panose="02020603050405020304" pitchFamily="18" charset="0"/>
                <a:cs typeface="Times New Roman" panose="02020603050405020304" pitchFamily="18" charset="0"/>
              </a:rPr>
              <a:t>k=k+1</a:t>
            </a:r>
          </a:p>
        </p:txBody>
      </p:sp>
      <p:cxnSp>
        <p:nvCxnSpPr>
          <p:cNvPr id="10" name="Straight Arrow Connector 9">
            <a:extLst>
              <a:ext uri="{FF2B5EF4-FFF2-40B4-BE49-F238E27FC236}">
                <a16:creationId xmlns:a16="http://schemas.microsoft.com/office/drawing/2014/main" id="{21420A3D-9D27-B8CD-15A0-EAE92130A954}"/>
              </a:ext>
            </a:extLst>
          </p:cNvPr>
          <p:cNvCxnSpPr>
            <a:cxnSpLocks/>
          </p:cNvCxnSpPr>
          <p:nvPr/>
        </p:nvCxnSpPr>
        <p:spPr>
          <a:xfrm>
            <a:off x="1894971" y="4359755"/>
            <a:ext cx="0" cy="7345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69F8EE-E6A4-73A2-6389-B12AE00A3AA2}"/>
              </a:ext>
            </a:extLst>
          </p:cNvPr>
          <p:cNvCxnSpPr>
            <a:cxnSpLocks/>
          </p:cNvCxnSpPr>
          <p:nvPr/>
        </p:nvCxnSpPr>
        <p:spPr>
          <a:xfrm>
            <a:off x="4260286" y="2944550"/>
            <a:ext cx="0" cy="653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BD4716-0776-0912-C6D3-4C2BD9CF03D9}"/>
              </a:ext>
            </a:extLst>
          </p:cNvPr>
          <p:cNvCxnSpPr>
            <a:cxnSpLocks/>
          </p:cNvCxnSpPr>
          <p:nvPr/>
        </p:nvCxnSpPr>
        <p:spPr>
          <a:xfrm flipH="1">
            <a:off x="1919467" y="2944550"/>
            <a:ext cx="234081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1B13D9-7BAE-83AE-45F8-CBFF70D8DEB8}"/>
              </a:ext>
            </a:extLst>
          </p:cNvPr>
          <p:cNvSpPr txBox="1"/>
          <p:nvPr/>
        </p:nvSpPr>
        <p:spPr>
          <a:xfrm>
            <a:off x="2888158" y="3588424"/>
            <a:ext cx="73982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Đúng</a:t>
            </a:r>
          </a:p>
        </p:txBody>
      </p:sp>
      <p:sp>
        <p:nvSpPr>
          <p:cNvPr id="18" name="TextBox 17">
            <a:extLst>
              <a:ext uri="{FF2B5EF4-FFF2-40B4-BE49-F238E27FC236}">
                <a16:creationId xmlns:a16="http://schemas.microsoft.com/office/drawing/2014/main" id="{1167D705-9780-6004-898B-9552C7FE19E2}"/>
              </a:ext>
            </a:extLst>
          </p:cNvPr>
          <p:cNvSpPr txBox="1"/>
          <p:nvPr/>
        </p:nvSpPr>
        <p:spPr>
          <a:xfrm>
            <a:off x="1919467" y="4444131"/>
            <a:ext cx="50245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Sai</a:t>
            </a:r>
          </a:p>
        </p:txBody>
      </p:sp>
      <p:sp>
        <p:nvSpPr>
          <p:cNvPr id="4" name="Arrow: Right 3">
            <a:extLst>
              <a:ext uri="{FF2B5EF4-FFF2-40B4-BE49-F238E27FC236}">
                <a16:creationId xmlns:a16="http://schemas.microsoft.com/office/drawing/2014/main" id="{9E23200A-B08B-0104-186D-0A28D5F9FEDC}"/>
              </a:ext>
            </a:extLst>
          </p:cNvPr>
          <p:cNvSpPr/>
          <p:nvPr/>
        </p:nvSpPr>
        <p:spPr>
          <a:xfrm>
            <a:off x="5295299" y="3398036"/>
            <a:ext cx="929640" cy="750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4DDB9F0-DCB8-37F2-8155-7555044F92B7}"/>
              </a:ext>
            </a:extLst>
          </p:cNvPr>
          <p:cNvSpPr/>
          <p:nvPr/>
        </p:nvSpPr>
        <p:spPr>
          <a:xfrm>
            <a:off x="6444130" y="2084444"/>
            <a:ext cx="4196928" cy="360643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20" name="Diamond 19">
            <a:extLst>
              <a:ext uri="{FF2B5EF4-FFF2-40B4-BE49-F238E27FC236}">
                <a16:creationId xmlns:a16="http://schemas.microsoft.com/office/drawing/2014/main" id="{733BC50C-6B5F-B8DC-1B27-95BA8AC7EB18}"/>
              </a:ext>
            </a:extLst>
          </p:cNvPr>
          <p:cNvSpPr/>
          <p:nvPr/>
        </p:nvSpPr>
        <p:spPr>
          <a:xfrm>
            <a:off x="6498756" y="3539042"/>
            <a:ext cx="2070027" cy="805586"/>
          </a:xfrm>
          <a:prstGeom prst="diamond">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Điều kiện</a:t>
            </a:r>
          </a:p>
        </p:txBody>
      </p:sp>
      <p:cxnSp>
        <p:nvCxnSpPr>
          <p:cNvPr id="21" name="Straight Arrow Connector 20">
            <a:extLst>
              <a:ext uri="{FF2B5EF4-FFF2-40B4-BE49-F238E27FC236}">
                <a16:creationId xmlns:a16="http://schemas.microsoft.com/office/drawing/2014/main" id="{B78EE68D-F72F-1CEB-24A7-66275F637A4E}"/>
              </a:ext>
            </a:extLst>
          </p:cNvPr>
          <p:cNvCxnSpPr>
            <a:cxnSpLocks/>
          </p:cNvCxnSpPr>
          <p:nvPr/>
        </p:nvCxnSpPr>
        <p:spPr>
          <a:xfrm>
            <a:off x="7533769" y="2602992"/>
            <a:ext cx="0" cy="982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B5A35B-375E-DFB7-5459-D93055D3F178}"/>
              </a:ext>
            </a:extLst>
          </p:cNvPr>
          <p:cNvCxnSpPr>
            <a:cxnSpLocks/>
            <a:stCxn id="20" idx="3"/>
            <a:endCxn id="23" idx="1"/>
          </p:cNvCxnSpPr>
          <p:nvPr/>
        </p:nvCxnSpPr>
        <p:spPr>
          <a:xfrm>
            <a:off x="8568783" y="3941835"/>
            <a:ext cx="6561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642D85B-57A8-167A-EC47-42C1BA79F15F}"/>
              </a:ext>
            </a:extLst>
          </p:cNvPr>
          <p:cNvSpPr/>
          <p:nvPr/>
        </p:nvSpPr>
        <p:spPr>
          <a:xfrm>
            <a:off x="9224955" y="3605560"/>
            <a:ext cx="1287251" cy="67254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Khối lệnh</a:t>
            </a:r>
          </a:p>
        </p:txBody>
      </p:sp>
      <p:cxnSp>
        <p:nvCxnSpPr>
          <p:cNvPr id="24" name="Straight Arrow Connector 23">
            <a:extLst>
              <a:ext uri="{FF2B5EF4-FFF2-40B4-BE49-F238E27FC236}">
                <a16:creationId xmlns:a16="http://schemas.microsoft.com/office/drawing/2014/main" id="{34A93D46-D5F9-EBD7-2C01-06ADF95172BB}"/>
              </a:ext>
            </a:extLst>
          </p:cNvPr>
          <p:cNvCxnSpPr>
            <a:cxnSpLocks/>
          </p:cNvCxnSpPr>
          <p:nvPr/>
        </p:nvCxnSpPr>
        <p:spPr>
          <a:xfrm>
            <a:off x="7533771" y="4356707"/>
            <a:ext cx="0" cy="7345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AD673A-570F-1ECA-C5FF-C525E933C5C1}"/>
              </a:ext>
            </a:extLst>
          </p:cNvPr>
          <p:cNvCxnSpPr>
            <a:cxnSpLocks/>
          </p:cNvCxnSpPr>
          <p:nvPr/>
        </p:nvCxnSpPr>
        <p:spPr>
          <a:xfrm>
            <a:off x="9899086" y="2941502"/>
            <a:ext cx="0" cy="653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64064DB-1E65-4F75-3946-B8D32A8709B0}"/>
              </a:ext>
            </a:extLst>
          </p:cNvPr>
          <p:cNvCxnSpPr>
            <a:cxnSpLocks/>
          </p:cNvCxnSpPr>
          <p:nvPr/>
        </p:nvCxnSpPr>
        <p:spPr>
          <a:xfrm flipH="1">
            <a:off x="7558267" y="2941502"/>
            <a:ext cx="234081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49BD7A9-616B-D0AB-2A39-97F5D9453298}"/>
              </a:ext>
            </a:extLst>
          </p:cNvPr>
          <p:cNvSpPr txBox="1"/>
          <p:nvPr/>
        </p:nvSpPr>
        <p:spPr>
          <a:xfrm>
            <a:off x="8526958" y="3585376"/>
            <a:ext cx="73982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Đúng</a:t>
            </a:r>
          </a:p>
        </p:txBody>
      </p:sp>
      <p:sp>
        <p:nvSpPr>
          <p:cNvPr id="28" name="TextBox 27">
            <a:extLst>
              <a:ext uri="{FF2B5EF4-FFF2-40B4-BE49-F238E27FC236}">
                <a16:creationId xmlns:a16="http://schemas.microsoft.com/office/drawing/2014/main" id="{B5CD57E9-7E62-DDAD-5E4A-2F91FF5CD9AD}"/>
              </a:ext>
            </a:extLst>
          </p:cNvPr>
          <p:cNvSpPr txBox="1"/>
          <p:nvPr/>
        </p:nvSpPr>
        <p:spPr>
          <a:xfrm>
            <a:off x="7558267" y="4441083"/>
            <a:ext cx="502451"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Sai</a:t>
            </a:r>
          </a:p>
        </p:txBody>
      </p:sp>
    </p:spTree>
    <p:extLst>
      <p:ext uri="{BB962C8B-B14F-4D97-AF65-F5344CB8AC3E}">
        <p14:creationId xmlns:p14="http://schemas.microsoft.com/office/powerpoint/2010/main" val="1072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3" grpId="0" animBg="1"/>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0DBF1E5-6ADA-07B7-2F78-17417BCEB275}"/>
              </a:ext>
            </a:extLst>
          </p:cNvPr>
          <p:cNvSpPr/>
          <p:nvPr/>
        </p:nvSpPr>
        <p:spPr>
          <a:xfrm>
            <a:off x="-301752" y="0"/>
            <a:ext cx="3073088"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LỆNH WHILE     1</a:t>
            </a:r>
          </a:p>
        </p:txBody>
      </p:sp>
      <p:sp>
        <p:nvSpPr>
          <p:cNvPr id="2" name="Rectangle: Rounded Corners 1">
            <a:extLst>
              <a:ext uri="{FF2B5EF4-FFF2-40B4-BE49-F238E27FC236}">
                <a16:creationId xmlns:a16="http://schemas.microsoft.com/office/drawing/2014/main" id="{CC7948C6-AC8C-DD5D-A733-7160A845AB0A}"/>
              </a:ext>
            </a:extLst>
          </p:cNvPr>
          <p:cNvSpPr/>
          <p:nvPr/>
        </p:nvSpPr>
        <p:spPr>
          <a:xfrm>
            <a:off x="-278036" y="591312"/>
            <a:ext cx="3953924" cy="609600"/>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Ví dụ về câu lệnh while</a:t>
            </a:r>
            <a:endParaRPr lang="en-US" sz="2400">
              <a:solidFill>
                <a:schemeClr val="bg1"/>
              </a:solidFill>
            </a:endParaRPr>
          </a:p>
        </p:txBody>
      </p:sp>
      <p:sp>
        <p:nvSpPr>
          <p:cNvPr id="3" name="Rectangle 2">
            <a:extLst>
              <a:ext uri="{FF2B5EF4-FFF2-40B4-BE49-F238E27FC236}">
                <a16:creationId xmlns:a16="http://schemas.microsoft.com/office/drawing/2014/main" id="{35C68F3F-C9E5-7F8E-2F47-812393FD7408}"/>
              </a:ext>
            </a:extLst>
          </p:cNvPr>
          <p:cNvSpPr/>
          <p:nvPr/>
        </p:nvSpPr>
        <p:spPr>
          <a:xfrm>
            <a:off x="466242" y="1686758"/>
            <a:ext cx="3138091" cy="1622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Times New Roman" panose="02020603050405020304" pitchFamily="18" charset="0"/>
                <a:cs typeface="Times New Roman" panose="02020603050405020304" pitchFamily="18" charset="0"/>
              </a:rPr>
              <a:t>Ví dụ 1. Quan sát đoạn chương trình sau và cho biết S là giá trị của biểu thức toán học nào?</a:t>
            </a:r>
          </a:p>
        </p:txBody>
      </p:sp>
      <p:pic>
        <p:nvPicPr>
          <p:cNvPr id="5" name="Picture 4">
            <a:extLst>
              <a:ext uri="{FF2B5EF4-FFF2-40B4-BE49-F238E27FC236}">
                <a16:creationId xmlns:a16="http://schemas.microsoft.com/office/drawing/2014/main" id="{762E05F7-8C10-EB3E-476C-06B986465031}"/>
              </a:ext>
            </a:extLst>
          </p:cNvPr>
          <p:cNvPicPr>
            <a:picLocks noChangeAspect="1"/>
          </p:cNvPicPr>
          <p:nvPr/>
        </p:nvPicPr>
        <p:blipFill>
          <a:blip r:embed="rId2"/>
          <a:stretch>
            <a:fillRect/>
          </a:stretch>
        </p:blipFill>
        <p:spPr>
          <a:xfrm>
            <a:off x="466242" y="3699214"/>
            <a:ext cx="2571750" cy="1714500"/>
          </a:xfrm>
          <a:prstGeom prst="rect">
            <a:avLst/>
          </a:prstGeom>
        </p:spPr>
      </p:pic>
      <p:sp>
        <p:nvSpPr>
          <p:cNvPr id="7" name="TextBox 6">
            <a:extLst>
              <a:ext uri="{FF2B5EF4-FFF2-40B4-BE49-F238E27FC236}">
                <a16:creationId xmlns:a16="http://schemas.microsoft.com/office/drawing/2014/main" id="{A73967CC-A71F-9721-0188-6EFF186836A4}"/>
              </a:ext>
            </a:extLst>
          </p:cNvPr>
          <p:cNvSpPr txBox="1"/>
          <p:nvPr/>
        </p:nvSpPr>
        <p:spPr>
          <a:xfrm>
            <a:off x="4779145" y="1005602"/>
            <a:ext cx="5767527" cy="378565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S=0</a:t>
            </a:r>
          </a:p>
          <a:p>
            <a:r>
              <a:rPr lang="en-US" sz="2400">
                <a:latin typeface="Times New Roman" panose="02020603050405020304" pitchFamily="18" charset="0"/>
                <a:cs typeface="Times New Roman" panose="02020603050405020304" pitchFamily="18" charset="0"/>
              </a:rPr>
              <a:t>k=1</a:t>
            </a:r>
          </a:p>
          <a:p>
            <a:r>
              <a:rPr lang="en-US" sz="2400">
                <a:latin typeface="Times New Roman" panose="02020603050405020304" pitchFamily="18" charset="0"/>
                <a:cs typeface="Times New Roman" panose="02020603050405020304" pitchFamily="18" charset="0"/>
              </a:rPr>
              <a:t>k=1: k*k=1*1=1&lt;100   </a:t>
            </a:r>
            <a:r>
              <a:rPr lang="en-US" sz="2400">
                <a:latin typeface="Times New Roman" panose="02020603050405020304" pitchFamily="18" charset="0"/>
                <a:cs typeface="Times New Roman" panose="02020603050405020304" pitchFamily="18" charset="0"/>
                <a:sym typeface="Wingdings" panose="05000000000000000000" pitchFamily="2" charset="2"/>
              </a:rPr>
              <a:t> </a:t>
            </a:r>
            <a:r>
              <a:rPr lang="en-US" sz="2400">
                <a:latin typeface="Times New Roman" panose="02020603050405020304" pitchFamily="18" charset="0"/>
                <a:cs typeface="Times New Roman" panose="02020603050405020304" pitchFamily="18" charset="0"/>
              </a:rPr>
              <a:t>S=S+k*k=S+1*1</a:t>
            </a:r>
          </a:p>
          <a:p>
            <a:r>
              <a:rPr lang="en-US" sz="2400">
                <a:latin typeface="Times New Roman" panose="02020603050405020304" pitchFamily="18" charset="0"/>
                <a:cs typeface="Times New Roman" panose="02020603050405020304" pitchFamily="18" charset="0"/>
              </a:rPr>
              <a:t>k=2: k*k=2*2=4&lt;100   </a:t>
            </a:r>
            <a:r>
              <a:rPr lang="en-US" sz="2400">
                <a:latin typeface="Times New Roman" panose="02020603050405020304" pitchFamily="18" charset="0"/>
                <a:cs typeface="Times New Roman" panose="02020603050405020304" pitchFamily="18" charset="0"/>
                <a:sym typeface="Wingdings" panose="05000000000000000000" pitchFamily="2" charset="2"/>
              </a:rPr>
              <a:t> </a:t>
            </a:r>
            <a:r>
              <a:rPr lang="en-US" sz="2400">
                <a:latin typeface="Times New Roman" panose="02020603050405020304" pitchFamily="18" charset="0"/>
                <a:cs typeface="Times New Roman" panose="02020603050405020304" pitchFamily="18" charset="0"/>
              </a:rPr>
              <a:t>S=S+k*k=S+2*2</a:t>
            </a:r>
          </a:p>
          <a:p>
            <a:r>
              <a:rPr lang="en-US" sz="2400">
                <a:latin typeface="Times New Roman" panose="02020603050405020304" pitchFamily="18" charset="0"/>
                <a:cs typeface="Times New Roman" panose="02020603050405020304" pitchFamily="18" charset="0"/>
              </a:rPr>
              <a:t>k=3: k*k=3*3=9&lt;100   </a:t>
            </a:r>
            <a:r>
              <a:rPr lang="en-US" sz="2400">
                <a:latin typeface="Times New Roman" panose="02020603050405020304" pitchFamily="18" charset="0"/>
                <a:cs typeface="Times New Roman" panose="02020603050405020304" pitchFamily="18" charset="0"/>
                <a:sym typeface="Wingdings" panose="05000000000000000000" pitchFamily="2" charset="2"/>
              </a:rPr>
              <a:t> </a:t>
            </a:r>
            <a:r>
              <a:rPr lang="en-US" sz="2400">
                <a:latin typeface="Times New Roman" panose="02020603050405020304" pitchFamily="18" charset="0"/>
                <a:cs typeface="Times New Roman" panose="02020603050405020304" pitchFamily="18" charset="0"/>
              </a:rPr>
              <a:t>S=S+k*k=S+3*3</a:t>
            </a:r>
          </a:p>
          <a:p>
            <a:r>
              <a:rPr lang="en-US" sz="2400">
                <a:latin typeface="Times New Roman" panose="02020603050405020304" pitchFamily="18" charset="0"/>
                <a:cs typeface="Times New Roman" panose="02020603050405020304" pitchFamily="18" charset="0"/>
              </a:rPr>
              <a:t>k=4: k*k=4*4=16&lt;100 </a:t>
            </a:r>
            <a:r>
              <a:rPr lang="en-US" sz="2400">
                <a:latin typeface="Times New Roman" panose="02020603050405020304" pitchFamily="18" charset="0"/>
                <a:cs typeface="Times New Roman" panose="02020603050405020304" pitchFamily="18" charset="0"/>
                <a:sym typeface="Wingdings" panose="05000000000000000000" pitchFamily="2" charset="2"/>
              </a:rPr>
              <a:t> </a:t>
            </a:r>
            <a:r>
              <a:rPr lang="en-US" sz="2400">
                <a:latin typeface="Times New Roman" panose="02020603050405020304" pitchFamily="18" charset="0"/>
                <a:cs typeface="Times New Roman" panose="02020603050405020304" pitchFamily="18" charset="0"/>
              </a:rPr>
              <a:t>S=S+k*k=S+4*4</a:t>
            </a:r>
          </a:p>
          <a:p>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k=9: k*k=9*9=81&lt;100 </a:t>
            </a:r>
            <a:r>
              <a:rPr lang="en-US" sz="2400">
                <a:latin typeface="Times New Roman" panose="02020603050405020304" pitchFamily="18" charset="0"/>
                <a:cs typeface="Times New Roman" panose="02020603050405020304" pitchFamily="18" charset="0"/>
                <a:sym typeface="Wingdings" panose="05000000000000000000" pitchFamily="2" charset="2"/>
              </a:rPr>
              <a:t> </a:t>
            </a:r>
            <a:r>
              <a:rPr lang="en-US" sz="2400">
                <a:latin typeface="Times New Roman" panose="02020603050405020304" pitchFamily="18" charset="0"/>
                <a:cs typeface="Times New Roman" panose="02020603050405020304" pitchFamily="18" charset="0"/>
              </a:rPr>
              <a:t>S=S+k*k=S+9*9</a:t>
            </a:r>
          </a:p>
          <a:p>
            <a:r>
              <a:rPr lang="en-US" sz="2400">
                <a:latin typeface="Times New Roman" panose="02020603050405020304" pitchFamily="18" charset="0"/>
                <a:cs typeface="Times New Roman" panose="02020603050405020304" pitchFamily="18" charset="0"/>
              </a:rPr>
              <a:t>k=10: k*k=100 </a:t>
            </a:r>
            <a:r>
              <a:rPr lang="en-US" sz="2400">
                <a:latin typeface="Times New Roman" panose="02020603050405020304" pitchFamily="18" charset="0"/>
                <a:cs typeface="Times New Roman" panose="02020603050405020304" pitchFamily="18" charset="0"/>
                <a:sym typeface="Wingdings" panose="05000000000000000000" pitchFamily="2" charset="2"/>
              </a:rPr>
              <a:t></a:t>
            </a:r>
            <a:r>
              <a:rPr lang="en-US" sz="2400">
                <a:latin typeface="Times New Roman" panose="02020603050405020304" pitchFamily="18" charset="0"/>
                <a:cs typeface="Times New Roman" panose="02020603050405020304" pitchFamily="18" charset="0"/>
              </a:rPr>
              <a:t> dừng vòng lặp</a:t>
            </a:r>
          </a:p>
        </p:txBody>
      </p:sp>
      <p:sp>
        <p:nvSpPr>
          <p:cNvPr id="8" name="Rectangle 7">
            <a:extLst>
              <a:ext uri="{FF2B5EF4-FFF2-40B4-BE49-F238E27FC236}">
                <a16:creationId xmlns:a16="http://schemas.microsoft.com/office/drawing/2014/main" id="{3FAC447E-6EAF-D787-EB19-BFCCACBDA136}"/>
              </a:ext>
            </a:extLst>
          </p:cNvPr>
          <p:cNvSpPr/>
          <p:nvPr/>
        </p:nvSpPr>
        <p:spPr>
          <a:xfrm>
            <a:off x="4296158" y="5032099"/>
            <a:ext cx="6733500" cy="90259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S = 1</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+ 2</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+ 3</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 … + k</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(k</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&lt;100)</a:t>
            </a:r>
          </a:p>
          <a:p>
            <a:pPr algn="ctr"/>
            <a:r>
              <a:rPr lang="en-US" sz="2400">
                <a:latin typeface="Times New Roman" panose="02020603050405020304" pitchFamily="18" charset="0"/>
                <a:cs typeface="Times New Roman" panose="02020603050405020304" pitchFamily="18" charset="0"/>
                <a:sym typeface="Wingdings" panose="05000000000000000000" pitchFamily="2" charset="2"/>
              </a:rPr>
              <a:t>S là tổng bình phương các số tự nhiên nhỏ hơn 10</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4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500"/>
                                        <p:tgtEl>
                                          <p:spTgt spid="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500"/>
                                        <p:tgtEl>
                                          <p:spTgt spid="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fade">
                                      <p:cBhvr>
                                        <p:cTn id="53" dur="500"/>
                                        <p:tgtEl>
                                          <p:spTgt spid="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fade">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500"/>
                                        <p:tgtEl>
                                          <p:spTgt spid="7">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Effect transition="in" filter="fade">
                                      <p:cBhvr>
                                        <p:cTn id="68" dur="500"/>
                                        <p:tgtEl>
                                          <p:spTgt spid="7">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animEffect transition="in" filter="fade">
                                      <p:cBhvr>
                                        <p:cTn id="78" dur="500"/>
                                        <p:tgtEl>
                                          <p:spTgt spid="8">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
                                            <p:txEl>
                                              <p:pRg st="1" end="1"/>
                                            </p:txEl>
                                          </p:spTgt>
                                        </p:tgtEl>
                                        <p:attrNameLst>
                                          <p:attrName>style.visibility</p:attrName>
                                        </p:attrNameLst>
                                      </p:cBhvr>
                                      <p:to>
                                        <p:strVal val="visible"/>
                                      </p:to>
                                    </p:set>
                                    <p:animEffect transition="in" filter="fade">
                                      <p:cBhvr>
                                        <p:cTn id="8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25953</TotalTime>
  <Words>2120</Words>
  <Application>Microsoft Office PowerPoint</Application>
  <PresentationFormat>Widescreen</PresentationFormat>
  <Paragraphs>295</Paragraphs>
  <Slides>28</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Corbel</vt:lpstr>
      <vt:lpstr>Impact</vt:lpstr>
      <vt:lpstr>Times New Roman</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Huu Dam</cp:lastModifiedBy>
  <cp:revision>364</cp:revision>
  <dcterms:created xsi:type="dcterms:W3CDTF">2021-03-03T03:20:18Z</dcterms:created>
  <dcterms:modified xsi:type="dcterms:W3CDTF">2022-09-28T15:59:00Z</dcterms:modified>
</cp:coreProperties>
</file>